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0"/>
  </p:notesMasterIdLst>
  <p:handoutMasterIdLst>
    <p:handoutMasterId r:id="rId11"/>
  </p:handoutMasterIdLst>
  <p:sldIdLst>
    <p:sldId id="600" r:id="rId2"/>
    <p:sldId id="540" r:id="rId3"/>
    <p:sldId id="589" r:id="rId4"/>
    <p:sldId id="590" r:id="rId5"/>
    <p:sldId id="591" r:id="rId6"/>
    <p:sldId id="596" r:id="rId7"/>
    <p:sldId id="592" r:id="rId8"/>
    <p:sldId id="593" r:id="rId9"/>
  </p:sldIdLst>
  <p:sldSz cx="9144000" cy="6858000" type="screen4x3"/>
  <p:notesSz cx="6735763" cy="9866313"/>
  <p:defaultTextStyle>
    <a:defPPr>
      <a:defRPr lang="hu-HU"/>
    </a:defPPr>
    <a:lvl1pPr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FF9933"/>
    <a:srgbClr val="FFFF99"/>
    <a:srgbClr val="FF9900"/>
    <a:srgbClr val="CCFFCC"/>
    <a:srgbClr val="FF9966"/>
    <a:srgbClr val="66CCFF"/>
    <a:srgbClr val="666633"/>
    <a:srgbClr val="CCFFFF"/>
    <a:srgbClr val="99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Közepesen sötét stílus 2 – 2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Közepesen sötét stílus 2 – 3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Közepesen sötét stílus 2 – 4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Közepesen sötét stílus 2 – 5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Közepesen sötét stílus 2 – 6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E25E649-3F16-4E02-A733-19D2CDBF48F0}" styleName="Közepesen sötét stílus 3 – 1. jelölőszín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Stílus és rács nélkül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incs stílus, csak rács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6D9F66E-5EB9-4882-86FB-DCBF35E3C3E4}" styleName="Közepesen sötét stílus 4 – 6. jelölőszín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EB344D84-9AFB-497E-A393-DC336BA19D2E}" styleName="Közepesen sötét stílus 3 – 3. jelölőszín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A488322-F2BA-4B5B-9748-0D474271808F}" styleName="Közepesen sötét stílus 3 – 6. jelölőszín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1EBBBCC-DAD2-459C-BE2E-F6DE35CF9A28}" styleName="Sötét stílus 2 – 3./4. jelölőszín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D03447BB-5D67-496B-8E87-E561075AD55C}" styleName="Sötét stílus 1 – 3. jelölőszín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Sötét stílus 1 – 5. jelölőszín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06799F8-075E-4A3A-A7F6-7FBC6576F1A4}" styleName="Téma alapján készült stílus 2 – 3. jelölőszín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505E3EF-67EA-436B-97B2-0124C06EBD24}" styleName="Közepesen sötét stílus 4 – 3. jelölőszín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576" autoAdjust="0"/>
    <p:restoredTop sz="98535" autoAdjust="0"/>
  </p:normalViewPr>
  <p:slideViewPr>
    <p:cSldViewPr>
      <p:cViewPr>
        <p:scale>
          <a:sx n="70" d="100"/>
          <a:sy n="70" d="100"/>
        </p:scale>
        <p:origin x="-1548" y="-1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8136" cy="493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>
                <a:solidFill>
                  <a:schemeClr val="tx2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7627" y="0"/>
            <a:ext cx="2918136" cy="493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solidFill>
                  <a:schemeClr val="tx2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2525"/>
            <a:ext cx="2918136" cy="49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>
                <a:solidFill>
                  <a:schemeClr val="tx2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215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7627" y="9372525"/>
            <a:ext cx="2918136" cy="49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solidFill>
                  <a:schemeClr val="tx2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81D51847-6480-4872-A12E-7663F3C8DC65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466182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8136" cy="493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7627" y="0"/>
            <a:ext cx="2918136" cy="493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89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1700" y="739775"/>
            <a:ext cx="4932363" cy="36988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97888" y="4687052"/>
            <a:ext cx="4939987" cy="4439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noProof="0" smtClean="0"/>
              <a:t>Mintaszöveg szerkesztése</a:t>
            </a:r>
          </a:p>
          <a:p>
            <a:pPr lvl="1"/>
            <a:r>
              <a:rPr lang="hu-HU" noProof="0" smtClean="0"/>
              <a:t>Második szint</a:t>
            </a:r>
          </a:p>
          <a:p>
            <a:pPr lvl="2"/>
            <a:r>
              <a:rPr lang="hu-HU" noProof="0" smtClean="0"/>
              <a:t>Harmadik szint</a:t>
            </a:r>
          </a:p>
          <a:p>
            <a:pPr lvl="3"/>
            <a:r>
              <a:rPr lang="hu-HU" noProof="0" smtClean="0"/>
              <a:t>Negyedik szint</a:t>
            </a:r>
          </a:p>
          <a:p>
            <a:pPr lvl="4"/>
            <a:r>
              <a:rPr lang="hu-HU" noProof="0" smtClean="0"/>
              <a:t>Ötödik szint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2525"/>
            <a:ext cx="2918136" cy="49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7627" y="9372525"/>
            <a:ext cx="2918136" cy="49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fld id="{DF1F259E-B2DA-4484-9CBC-B4A21ADB1BA7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051650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ímdi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 descr="erdo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836712"/>
            <a:ext cx="6798448" cy="446449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4" name="Rectangle 16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529208" y="6254647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200" b="0">
                <a:solidFill>
                  <a:schemeClr val="bg2">
                    <a:lumMod val="50000"/>
                  </a:schemeClr>
                </a:solidFill>
                <a:latin typeface="Book Antiqua" pitchFamily="18" charset="0"/>
                <a:cs typeface="+mn-cs"/>
              </a:defRPr>
            </a:lvl1pPr>
          </a:lstStyle>
          <a:p>
            <a:pPr>
              <a:defRPr/>
            </a:pPr>
            <a:fld id="{26B05084-E26B-4AEB-A4EA-2CCAA6C15CFB}" type="datetime3">
              <a:rPr lang="en-GB" smtClean="0"/>
              <a:pPr>
                <a:defRPr/>
              </a:pPr>
              <a:t>29 August, 2013</a:t>
            </a:fld>
            <a:endParaRPr lang="hu-HU" dirty="0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2771800" y="6237312"/>
            <a:ext cx="3456384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200" b="0">
                <a:solidFill>
                  <a:schemeClr val="bg2">
                    <a:lumMod val="50000"/>
                  </a:schemeClr>
                </a:solidFill>
                <a:latin typeface="Book Antiqua" pitchFamily="18" charset="0"/>
                <a:cs typeface="+mn-cs"/>
              </a:defRPr>
            </a:lvl1pPr>
          </a:lstStyle>
          <a:p>
            <a:pPr>
              <a:defRPr/>
            </a:pPr>
            <a:r>
              <a:rPr lang="hu-HU" dirty="0" smtClean="0"/>
              <a:t>© KONETT Team</a:t>
            </a:r>
          </a:p>
        </p:txBody>
      </p:sp>
      <p:sp>
        <p:nvSpPr>
          <p:cNvPr id="6" name="Rectangle 1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444208" y="6224249"/>
            <a:ext cx="2386608" cy="457200"/>
          </a:xfrm>
          <a:prstGeom prst="rect">
            <a:avLst/>
          </a:prstGeom>
        </p:spPr>
        <p:txBody>
          <a:bodyPr anchor="ctr"/>
          <a:lstStyle>
            <a:lvl1pPr algn="ctr">
              <a:spcBef>
                <a:spcPct val="20000"/>
              </a:spcBef>
              <a:defRPr sz="1200" b="0">
                <a:solidFill>
                  <a:schemeClr val="bg2">
                    <a:lumMod val="50000"/>
                  </a:schemeClr>
                </a:solidFill>
                <a:latin typeface="Book Antiqua" pitchFamily="18" charset="0"/>
              </a:defRPr>
            </a:lvl1pPr>
          </a:lstStyle>
          <a:p>
            <a:pPr>
              <a:defRPr/>
            </a:pPr>
            <a:r>
              <a:rPr lang="hu-HU" smtClean="0"/>
              <a:t>Change Management Course</a:t>
            </a:r>
            <a:endParaRPr lang="hu-H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42100" y="404813"/>
            <a:ext cx="1962150" cy="5541962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755650" y="404813"/>
            <a:ext cx="5734050" cy="5541962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>
  <p:cSld name="Cím, diagra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838200"/>
            <a:ext cx="9144000" cy="6096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iagram helye 2"/>
          <p:cNvSpPr>
            <a:spLocks noGrp="1"/>
          </p:cNvSpPr>
          <p:nvPr>
            <p:ph type="chart" sz="half" idx="1"/>
          </p:nvPr>
        </p:nvSpPr>
        <p:spPr>
          <a:xfrm>
            <a:off x="457200" y="1752600"/>
            <a:ext cx="4038600" cy="4419600"/>
          </a:xfrm>
        </p:spPr>
        <p:txBody>
          <a:bodyPr/>
          <a:lstStyle/>
          <a:p>
            <a:pPr lvl="0"/>
            <a:endParaRPr lang="hu-HU" noProof="0" smtClean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648200" y="1752600"/>
            <a:ext cx="4038600" cy="44196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0"/>
          </p:nvPr>
        </p:nvSpPr>
        <p:spPr>
          <a:xfrm>
            <a:off x="457200" y="6172200"/>
            <a:ext cx="8229600" cy="381000"/>
          </a:xfrm>
          <a:prstGeom prst="rect">
            <a:avLst/>
          </a:prstGeom>
        </p:spPr>
        <p:txBody>
          <a:bodyPr/>
          <a:lstStyle>
            <a:lvl1pPr algn="l">
              <a:spcBef>
                <a:spcPct val="0"/>
              </a:spcBef>
              <a:defRPr sz="18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hu-HU" smtClean="0"/>
              <a:t>© KONETT Team</a:t>
            </a:r>
            <a:endParaRPr lang="hu-H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Book Antiqua" pitchFamily="18" charset="0"/>
              </a:defRPr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>
                <a:latin typeface="Gill Sans MT" pitchFamily="34" charset="-18"/>
              </a:defRPr>
            </a:lvl1pPr>
            <a:lvl2pPr marL="742950" indent="-285750">
              <a:buClr>
                <a:schemeClr val="accent1">
                  <a:lumMod val="10000"/>
                </a:schemeClr>
              </a:buClr>
              <a:buFont typeface="Wingdings" pitchFamily="2" charset="2"/>
              <a:buChar char="§"/>
              <a:defRPr>
                <a:latin typeface="Gill Sans MT" pitchFamily="34" charset="-18"/>
              </a:defRPr>
            </a:lvl2pPr>
            <a:lvl3pPr marL="1143000" indent="-228600">
              <a:buClr>
                <a:schemeClr val="bg2">
                  <a:lumMod val="50000"/>
                </a:schemeClr>
              </a:buClr>
              <a:buFont typeface="Wingdings" pitchFamily="2" charset="2"/>
              <a:buChar char="§"/>
              <a:defRPr>
                <a:latin typeface="Gill Sans MT" pitchFamily="34" charset="-18"/>
              </a:defRPr>
            </a:lvl3pPr>
            <a:lvl4pPr marL="1600200" indent="-228600">
              <a:buClr>
                <a:schemeClr val="bg2">
                  <a:lumMod val="50000"/>
                </a:schemeClr>
              </a:buClr>
              <a:buFont typeface="Wingdings" pitchFamily="2" charset="2"/>
              <a:buChar char="§"/>
              <a:defRPr>
                <a:latin typeface="Gill Sans MT" pitchFamily="34" charset="-18"/>
              </a:defRPr>
            </a:lvl4pPr>
            <a:lvl5pPr marL="2057400" indent="-228600">
              <a:buFont typeface="Arial" pitchFamily="34" charset="0"/>
              <a:buChar char="•"/>
              <a:defRPr>
                <a:latin typeface="Gill Sans MT" pitchFamily="34" charset="-18"/>
              </a:defRPr>
            </a:lvl5pPr>
          </a:lstStyle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>
                <a:solidFill>
                  <a:schemeClr val="bg2">
                    <a:lumMod val="50000"/>
                  </a:schemeClr>
                </a:solidFill>
                <a:latin typeface="Book Antiqua" pitchFamily="18" charset="0"/>
              </a:defRPr>
            </a:lvl1pPr>
          </a:lstStyle>
          <a:p>
            <a:fld id="{6BD1A601-C4C0-4E1A-AC74-2F58B5F613B6}" type="datetime3">
              <a:rPr lang="en-GB" smtClean="0"/>
              <a:pPr/>
              <a:t>29 August, 2013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>
                <a:solidFill>
                  <a:schemeClr val="bg2">
                    <a:lumMod val="50000"/>
                  </a:schemeClr>
                </a:solidFill>
                <a:latin typeface="Book Antiqua" pitchFamily="18" charset="0"/>
              </a:defRPr>
            </a:lvl1pPr>
          </a:lstStyle>
          <a:p>
            <a:r>
              <a:rPr lang="hu-HU" dirty="0" smtClean="0"/>
              <a:t>© KONETT Team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>
                <a:solidFill>
                  <a:schemeClr val="bg2">
                    <a:lumMod val="50000"/>
                  </a:schemeClr>
                </a:solidFill>
                <a:latin typeface="Book Antiqua" pitchFamily="18" charset="0"/>
              </a:defRPr>
            </a:lvl1pPr>
          </a:lstStyle>
          <a:p>
            <a:fld id="{294626B3-E259-4992-AC0D-1F34DD9EDA50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B773F-E71A-45AF-A77E-19153485F49D}" type="datetime3">
              <a:rPr lang="en-GB" smtClean="0"/>
              <a:pPr/>
              <a:t>29 August, 2013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© KONETT Team</a:t>
            </a:r>
            <a:endParaRPr lang="hu-HU" dirty="0" smtClean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626B3-E259-4992-AC0D-1F34DD9EDA50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Book Antiqua" pitchFamily="18" charset="0"/>
              </a:defRPr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27088" y="2060575"/>
            <a:ext cx="3636962" cy="3886200"/>
          </a:xfrm>
        </p:spPr>
        <p:txBody>
          <a:bodyPr/>
          <a:lstStyle>
            <a:lvl1pPr marL="342900" indent="-342900">
              <a:buFont typeface="Wingdings" pitchFamily="2" charset="2"/>
              <a:buChar char="§"/>
              <a:defRPr sz="2800">
                <a:latin typeface="Gill Sans MT" pitchFamily="34" charset="-18"/>
              </a:defRPr>
            </a:lvl1pPr>
            <a:lvl2pPr marL="742950" indent="-285750">
              <a:buFont typeface="Wingdings" pitchFamily="2" charset="2"/>
              <a:buChar char="§"/>
              <a:defRPr sz="2400">
                <a:latin typeface="Gill Sans MT" pitchFamily="34" charset="-18"/>
              </a:defRPr>
            </a:lvl2pPr>
            <a:lvl3pPr marL="1143000" indent="-228600">
              <a:buFont typeface="Wingdings" pitchFamily="2" charset="2"/>
              <a:buChar char="§"/>
              <a:defRPr sz="2000">
                <a:latin typeface="Gill Sans MT" pitchFamily="34" charset="-18"/>
              </a:defRPr>
            </a:lvl3pPr>
            <a:lvl4pPr marL="1600200" indent="-228600">
              <a:buFont typeface="Wingdings" pitchFamily="2" charset="2"/>
              <a:buChar char="§"/>
              <a:defRPr sz="1800">
                <a:latin typeface="Gill Sans MT" pitchFamily="34" charset="-18"/>
              </a:defRPr>
            </a:lvl4pPr>
            <a:lvl5pPr marL="2057400" indent="-228600">
              <a:buFont typeface="Wingdings" pitchFamily="2" charset="2"/>
              <a:buChar char="§"/>
              <a:defRPr sz="1800">
                <a:latin typeface="Gill Sans MT" pitchFamily="34" charset="-18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16450" y="2060575"/>
            <a:ext cx="3638550" cy="3886200"/>
          </a:xfrm>
        </p:spPr>
        <p:txBody>
          <a:bodyPr/>
          <a:lstStyle>
            <a:lvl1pPr marL="342900" indent="-342900">
              <a:buFont typeface="Wingdings" pitchFamily="2" charset="2"/>
              <a:buChar char="§"/>
              <a:defRPr sz="2800">
                <a:latin typeface="Gill Sans MT" pitchFamily="34" charset="-18"/>
              </a:defRPr>
            </a:lvl1pPr>
            <a:lvl2pPr marL="742950" indent="-285750">
              <a:buFont typeface="Wingdings" pitchFamily="2" charset="2"/>
              <a:buChar char="§"/>
              <a:defRPr sz="2400">
                <a:latin typeface="Gill Sans MT" pitchFamily="34" charset="-18"/>
              </a:defRPr>
            </a:lvl2pPr>
            <a:lvl3pPr marL="1143000" indent="-228600">
              <a:buFont typeface="Wingdings" pitchFamily="2" charset="2"/>
              <a:buChar char="§"/>
              <a:defRPr sz="2000">
                <a:latin typeface="Gill Sans MT" pitchFamily="34" charset="-18"/>
              </a:defRPr>
            </a:lvl3pPr>
            <a:lvl4pPr marL="1600200" indent="-228600">
              <a:buFont typeface="Wingdings" pitchFamily="2" charset="2"/>
              <a:buChar char="§"/>
              <a:defRPr sz="1800">
                <a:latin typeface="Gill Sans MT" pitchFamily="34" charset="-18"/>
              </a:defRPr>
            </a:lvl4pPr>
            <a:lvl5pPr marL="2057400" indent="-228600">
              <a:buFont typeface="Wingdings" pitchFamily="2" charset="2"/>
              <a:buChar char="§"/>
              <a:defRPr sz="1800">
                <a:latin typeface="Gill Sans MT" pitchFamily="34" charset="-18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AEA34-4879-4F83-B5FE-5E7F0E36159B}" type="datetime3">
              <a:rPr lang="en-GB" smtClean="0"/>
              <a:pPr/>
              <a:t>29 August, 2013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dirty="0" smtClean="0"/>
              <a:t>© KONETT Team</a:t>
            </a: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626B3-E259-4992-AC0D-1F34DD9EDA50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27584" y="274638"/>
            <a:ext cx="7488832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07504" y="1709118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dirty="0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107504" y="2348880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295329" y="1709118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295329" y="2348880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E7234-7052-4A2F-9FEA-176FD9BBCC96}" type="datetime3">
              <a:rPr lang="en-GB" smtClean="0"/>
              <a:pPr/>
              <a:t>29 August, 2013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dirty="0" smtClean="0"/>
              <a:t>© KONETT Team</a:t>
            </a:r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626B3-E259-4992-AC0D-1F34DD9EDA50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Book Antiqua" pitchFamily="18" charset="0"/>
              </a:defRPr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0ED9C-AE72-4DE8-8E7C-A61990C0F3F3}" type="datetime3">
              <a:rPr lang="en-GB" smtClean="0"/>
              <a:pPr/>
              <a:t>29 August, 2013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dirty="0" smtClean="0"/>
              <a:t>© KONETT Team</a:t>
            </a: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626B3-E259-4992-AC0D-1F34DD9EDA50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>
                <a:solidFill>
                  <a:schemeClr val="bg2">
                    <a:lumMod val="50000"/>
                  </a:schemeClr>
                </a:solidFill>
                <a:latin typeface="Book Antiqua" pitchFamily="18" charset="0"/>
              </a:defRPr>
            </a:lvl1pPr>
          </a:lstStyle>
          <a:p>
            <a:fld id="{D60CBE77-DF48-4F99-9F28-81906B1D3F4A}" type="datetime3">
              <a:rPr lang="en-GB" smtClean="0"/>
              <a:pPr/>
              <a:t>29 August, 2013</a:t>
            </a:fld>
            <a:endParaRPr lang="hu-HU" dirty="0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>
                <a:solidFill>
                  <a:schemeClr val="bg2">
                    <a:lumMod val="50000"/>
                  </a:schemeClr>
                </a:solidFill>
                <a:latin typeface="Book Antiqua" pitchFamily="18" charset="0"/>
              </a:defRPr>
            </a:lvl1pPr>
          </a:lstStyle>
          <a:p>
            <a:r>
              <a:rPr lang="hu-HU" dirty="0" smtClean="0"/>
              <a:t>© KONETT Team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>
                <a:solidFill>
                  <a:schemeClr val="bg2">
                    <a:lumMod val="50000"/>
                  </a:schemeClr>
                </a:solidFill>
                <a:latin typeface="Book Antiqua" pitchFamily="18" charset="0"/>
              </a:defRPr>
            </a:lvl1pPr>
          </a:lstStyle>
          <a:p>
            <a:fld id="{294626B3-E259-4992-AC0D-1F34DD9EDA50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 smtClean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701393" y="157960"/>
            <a:ext cx="7416750" cy="124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hu-HU" dirty="0" smtClean="0"/>
          </a:p>
        </p:txBody>
      </p:sp>
      <p:sp>
        <p:nvSpPr>
          <p:cNvPr id="10244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827088" y="2060575"/>
            <a:ext cx="7427912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>
                  <a:lumMod val="50000"/>
                </a:schemeClr>
              </a:buClr>
              <a:buSzPct val="75000"/>
              <a:buFont typeface="Webdings" pitchFamily="18" charset="2"/>
              <a:buChar char=""/>
              <a:tabLst/>
              <a:defRPr/>
            </a:pPr>
            <a:endParaRPr lang="hu-HU" dirty="0" smtClean="0"/>
          </a:p>
        </p:txBody>
      </p:sp>
      <p:sp>
        <p:nvSpPr>
          <p:cNvPr id="48169" name="Line 41"/>
          <p:cNvSpPr>
            <a:spLocks noChangeShapeType="1"/>
          </p:cNvSpPr>
          <p:nvPr/>
        </p:nvSpPr>
        <p:spPr bwMode="auto">
          <a:xfrm>
            <a:off x="8532813" y="0"/>
            <a:ext cx="0" cy="685800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hu-HU" sz="1800">
              <a:solidFill>
                <a:srgbClr val="000000"/>
              </a:solidFill>
              <a:cs typeface="+mn-cs"/>
            </a:endParaRPr>
          </a:p>
        </p:txBody>
      </p:sp>
      <p:pic>
        <p:nvPicPr>
          <p:cNvPr id="14" name="Picture 12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966" y="116653"/>
            <a:ext cx="536720" cy="60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chemeClr val="dk1">
                    <a:lumMod val="0"/>
                    <a:lumOff val="0"/>
                  </a:schemeClr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</p:pic>
      <p:sp>
        <p:nvSpPr>
          <p:cNvPr id="2" name="Dátum helye 1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2">
                    <a:lumMod val="50000"/>
                  </a:schemeClr>
                </a:solidFill>
                <a:latin typeface="Book Antiqua" pitchFamily="18" charset="0"/>
              </a:defRPr>
            </a:lvl1pPr>
          </a:lstStyle>
          <a:p>
            <a:endParaRPr lang="hu-HU" dirty="0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2">
                    <a:lumMod val="50000"/>
                  </a:schemeClr>
                </a:solidFill>
                <a:latin typeface="Book Antiqua" pitchFamily="18" charset="0"/>
              </a:defRPr>
            </a:lvl1pPr>
          </a:lstStyle>
          <a:p>
            <a:endParaRPr lang="hu-HU" dirty="0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4"/>
          </p:nvPr>
        </p:nvSpPr>
        <p:spPr>
          <a:xfrm>
            <a:off x="6156176" y="638132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2">
                    <a:lumMod val="50000"/>
                  </a:schemeClr>
                </a:solidFill>
                <a:latin typeface="Book Antiqua" pitchFamily="18" charset="0"/>
              </a:defRPr>
            </a:lvl1pPr>
          </a:lstStyle>
          <a:p>
            <a:fld id="{294626B3-E259-4992-AC0D-1F34DD9EDA50}" type="slidenum">
              <a:rPr lang="hu-HU" smtClean="0"/>
              <a:pPr/>
              <a:t>‹#›</a:t>
            </a:fld>
            <a:endParaRPr lang="hu-HU"/>
          </a:p>
        </p:txBody>
      </p:sp>
      <p:pic>
        <p:nvPicPr>
          <p:cNvPr id="3073" name="Kép 6" descr="320x144_Uj_ERFO_logo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2" y="764704"/>
            <a:ext cx="1066800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2"/>
          <p:cNvSpPr txBox="1">
            <a:spLocks noChangeArrowheads="1"/>
          </p:cNvSpPr>
          <p:nvPr userDrawn="1"/>
        </p:nvSpPr>
        <p:spPr bwMode="auto">
          <a:xfrm>
            <a:off x="611560" y="6453337"/>
            <a:ext cx="1872208" cy="216024"/>
          </a:xfrm>
          <a:prstGeom prst="rect">
            <a:avLst/>
          </a:prstGeom>
          <a:solidFill>
            <a:srgbClr val="FFFFFF"/>
          </a:soli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1" i="0" u="none" strike="noStrike" cap="none" normalizeH="0" baseline="0" dirty="0">
                <a:ln>
                  <a:noFill/>
                </a:ln>
                <a:solidFill>
                  <a:srgbClr val="404040"/>
                </a:solidFill>
                <a:effectLst/>
                <a:latin typeface="Cambria" charset="0"/>
                <a:ea typeface="ÇlÇr ñæí©" charset="0"/>
              </a:rPr>
              <a:t>TÁMOP-5.3.8-11/A1-2012-0001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82" r:id="rId1"/>
    <p:sldLayoutId id="2147484983" r:id="rId2"/>
    <p:sldLayoutId id="2147484984" r:id="rId3"/>
    <p:sldLayoutId id="2147484985" r:id="rId4"/>
    <p:sldLayoutId id="2147484986" r:id="rId5"/>
    <p:sldLayoutId id="2147484987" r:id="rId6"/>
    <p:sldLayoutId id="2147484988" r:id="rId7"/>
    <p:sldLayoutId id="2147484990" r:id="rId8"/>
    <p:sldLayoutId id="2147484991" r:id="rId9"/>
    <p:sldLayoutId id="2147484992" r:id="rId10"/>
    <p:sldLayoutId id="2147484993" r:id="rId11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Book Antiqua" pitchFamily="18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6600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6600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6600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6600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FF6600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FF6600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FF6600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FF6600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1">
            <a:lumMod val="50000"/>
          </a:schemeClr>
        </a:buClr>
        <a:buSzPct val="75000"/>
        <a:buFont typeface="Webdings" pitchFamily="18" charset="2"/>
        <a:buChar char=""/>
        <a:defRPr sz="2400">
          <a:solidFill>
            <a:schemeClr val="tx1"/>
          </a:solidFill>
          <a:latin typeface="Gill Sans MT" pitchFamily="34" charset="-18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19.jpeg"/><Relationship Id="rId3" Type="http://schemas.openxmlformats.org/officeDocument/2006/relationships/image" Target="../media/image5.png"/><Relationship Id="rId21" Type="http://schemas.openxmlformats.org/officeDocument/2006/relationships/image" Target="../media/image22.jp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8.jpeg"/><Relationship Id="rId2" Type="http://schemas.openxmlformats.org/officeDocument/2006/relationships/image" Target="../media/image4.jpeg"/><Relationship Id="rId16" Type="http://schemas.openxmlformats.org/officeDocument/2006/relationships/image" Target="../media/image2.jpeg"/><Relationship Id="rId20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19" Type="http://schemas.openxmlformats.org/officeDocument/2006/relationships/image" Target="../media/image20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589" y="2812375"/>
            <a:ext cx="18466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0241" name="rg_hi" descr="ANd9GcRQWE94rdeCjDjAF-r_NbRBMzt41fmzQax-CR4QZVaqYnW9pSu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9" name="Picture 59" descr="banner_asztalos_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404664"/>
            <a:ext cx="432048" cy="432048"/>
          </a:xfrm>
          <a:prstGeom prst="rect">
            <a:avLst/>
          </a:prstGeom>
          <a:noFill/>
        </p:spPr>
      </p:pic>
      <p:pic>
        <p:nvPicPr>
          <p:cNvPr id="10298" name="Picture 58" descr="banner_bor_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95736" y="404664"/>
            <a:ext cx="432048" cy="432048"/>
          </a:xfrm>
          <a:prstGeom prst="rect">
            <a:avLst/>
          </a:prstGeom>
          <a:noFill/>
        </p:spPr>
      </p:pic>
      <p:pic>
        <p:nvPicPr>
          <p:cNvPr id="10297" name="Picture 57" descr="banner_csomagolo_d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71800" y="404664"/>
            <a:ext cx="432048" cy="432048"/>
          </a:xfrm>
          <a:prstGeom prst="rect">
            <a:avLst/>
          </a:prstGeom>
          <a:noFill/>
        </p:spPr>
      </p:pic>
      <p:pic>
        <p:nvPicPr>
          <p:cNvPr id="10296" name="Picture 56" descr="banner_felkeszito_d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47864" y="404664"/>
            <a:ext cx="432048" cy="432048"/>
          </a:xfrm>
          <a:prstGeom prst="rect">
            <a:avLst/>
          </a:prstGeom>
          <a:noFill/>
        </p:spPr>
      </p:pic>
      <p:pic>
        <p:nvPicPr>
          <p:cNvPr id="10295" name="Picture 55" descr="banner_hobby_d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23928" y="404664"/>
            <a:ext cx="432048" cy="432048"/>
          </a:xfrm>
          <a:prstGeom prst="rect">
            <a:avLst/>
          </a:prstGeom>
          <a:noFill/>
        </p:spPr>
      </p:pic>
      <p:pic>
        <p:nvPicPr>
          <p:cNvPr id="10294" name="Picture 54" descr="banner_muanyag_d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499992" y="404664"/>
            <a:ext cx="432048" cy="432048"/>
          </a:xfrm>
          <a:prstGeom prst="rect">
            <a:avLst/>
          </a:prstGeom>
          <a:noFill/>
        </p:spPr>
      </p:pic>
      <p:pic>
        <p:nvPicPr>
          <p:cNvPr id="10293" name="Picture 53" descr="banner_nyomda_d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076056" y="404664"/>
            <a:ext cx="432048" cy="432048"/>
          </a:xfrm>
          <a:prstGeom prst="rect">
            <a:avLst/>
          </a:prstGeom>
          <a:noFill/>
        </p:spPr>
      </p:pic>
      <p:pic>
        <p:nvPicPr>
          <p:cNvPr id="10292" name="Picture 52" descr="banner_papir_d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652120" y="404664"/>
            <a:ext cx="432048" cy="432048"/>
          </a:xfrm>
          <a:prstGeom prst="rect">
            <a:avLst/>
          </a:prstGeom>
          <a:noFill/>
        </p:spPr>
      </p:pic>
      <p:pic>
        <p:nvPicPr>
          <p:cNvPr id="10291" name="Picture 51" descr="banner_sepru_d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228184" y="404664"/>
            <a:ext cx="432048" cy="432048"/>
          </a:xfrm>
          <a:prstGeom prst="rect">
            <a:avLst/>
          </a:prstGeom>
          <a:noFill/>
        </p:spPr>
      </p:pic>
      <p:pic>
        <p:nvPicPr>
          <p:cNvPr id="10290" name="Picture 50" descr="banner_szerelo_d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804248" y="404664"/>
            <a:ext cx="432048" cy="432048"/>
          </a:xfrm>
          <a:prstGeom prst="rect">
            <a:avLst/>
          </a:prstGeom>
          <a:noFill/>
        </p:spPr>
      </p:pic>
      <p:pic>
        <p:nvPicPr>
          <p:cNvPr id="10289" name="Picture 49" descr="banner_textil_d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380312" y="404664"/>
            <a:ext cx="432048" cy="432048"/>
          </a:xfrm>
          <a:prstGeom prst="rect">
            <a:avLst/>
          </a:prstGeom>
          <a:noFill/>
        </p:spPr>
      </p:pic>
      <p:sp>
        <p:nvSpPr>
          <p:cNvPr id="10300" name="Rectangle 6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sp>
        <p:nvSpPr>
          <p:cNvPr id="10301" name="Rectangle 61"/>
          <p:cNvSpPr>
            <a:spLocks noChangeArrowheads="1"/>
          </p:cNvSpPr>
          <p:nvPr/>
        </p:nvSpPr>
        <p:spPr bwMode="auto">
          <a:xfrm>
            <a:off x="228600" y="838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   </a:t>
            </a:r>
            <a:endParaRPr kumimoji="0" lang="hu-H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302" name="Rectangle 62"/>
          <p:cNvSpPr>
            <a:spLocks noChangeArrowheads="1"/>
          </p:cNvSpPr>
          <p:nvPr/>
        </p:nvSpPr>
        <p:spPr bwMode="auto">
          <a:xfrm>
            <a:off x="228600" y="12287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2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  </a:t>
            </a:r>
            <a:endParaRPr kumimoji="0" lang="hu-H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303" name="Rectangle 63"/>
          <p:cNvSpPr>
            <a:spLocks noChangeArrowheads="1"/>
          </p:cNvSpPr>
          <p:nvPr/>
        </p:nvSpPr>
        <p:spPr bwMode="auto">
          <a:xfrm>
            <a:off x="228600" y="1600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2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  </a:t>
            </a:r>
            <a:endParaRPr kumimoji="0" lang="hu-H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304" name="Rectangle 64"/>
          <p:cNvSpPr>
            <a:spLocks noChangeArrowheads="1"/>
          </p:cNvSpPr>
          <p:nvPr/>
        </p:nvSpPr>
        <p:spPr bwMode="auto">
          <a:xfrm>
            <a:off x="228600" y="19526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2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  </a:t>
            </a:r>
            <a:endParaRPr kumimoji="0" lang="hu-H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305" name="Rectangle 65"/>
          <p:cNvSpPr>
            <a:spLocks noChangeArrowheads="1"/>
          </p:cNvSpPr>
          <p:nvPr/>
        </p:nvSpPr>
        <p:spPr bwMode="auto">
          <a:xfrm>
            <a:off x="228600" y="2343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2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  </a:t>
            </a:r>
            <a:endParaRPr kumimoji="0" lang="hu-H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306" name="Rectangle 66"/>
          <p:cNvSpPr>
            <a:spLocks noChangeArrowheads="1"/>
          </p:cNvSpPr>
          <p:nvPr/>
        </p:nvSpPr>
        <p:spPr bwMode="auto">
          <a:xfrm>
            <a:off x="228600" y="26955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2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  </a:t>
            </a:r>
            <a:endParaRPr kumimoji="0" lang="hu-H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307" name="Rectangle 67"/>
          <p:cNvSpPr>
            <a:spLocks noChangeArrowheads="1"/>
          </p:cNvSpPr>
          <p:nvPr/>
        </p:nvSpPr>
        <p:spPr bwMode="auto">
          <a:xfrm>
            <a:off x="228600" y="3086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2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 </a:t>
            </a:r>
            <a:endParaRPr kumimoji="0" lang="hu-H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308" name="Rectangle 68"/>
          <p:cNvSpPr>
            <a:spLocks noChangeArrowheads="1"/>
          </p:cNvSpPr>
          <p:nvPr/>
        </p:nvSpPr>
        <p:spPr bwMode="auto">
          <a:xfrm>
            <a:off x="228600" y="3467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2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 </a:t>
            </a:r>
            <a:endParaRPr kumimoji="0" lang="hu-H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309" name="Rectangle 69"/>
          <p:cNvSpPr>
            <a:spLocks noChangeArrowheads="1"/>
          </p:cNvSpPr>
          <p:nvPr/>
        </p:nvSpPr>
        <p:spPr bwMode="auto">
          <a:xfrm>
            <a:off x="228600" y="3848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2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 </a:t>
            </a:r>
            <a:endParaRPr kumimoji="0" lang="hu-H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310" name="Rectangle 70"/>
          <p:cNvSpPr>
            <a:spLocks noChangeArrowheads="1"/>
          </p:cNvSpPr>
          <p:nvPr/>
        </p:nvSpPr>
        <p:spPr bwMode="auto">
          <a:xfrm>
            <a:off x="228600" y="42386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2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 </a:t>
            </a:r>
            <a:endParaRPr kumimoji="0" lang="hu-H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0314" name="Objektum 7"/>
          <p:cNvPicPr>
            <a:picLocks noChangeArrowheads="1"/>
          </p:cNvPicPr>
          <p:nvPr/>
        </p:nvPicPr>
        <p:blipFill>
          <a:blip r:embed="rId14" cstate="print"/>
          <a:srcRect l="-3789" t="-2179" r="-5789" b="-7133"/>
          <a:stretch>
            <a:fillRect/>
          </a:stretch>
        </p:blipFill>
        <p:spPr bwMode="auto">
          <a:xfrm>
            <a:off x="2483768" y="1196752"/>
            <a:ext cx="4333875" cy="409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011" y="1273968"/>
            <a:ext cx="1060450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Kép 32" descr="320x144_Uj_ERFO_logo"/>
          <p:cNvPicPr/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561" y="2102166"/>
            <a:ext cx="895350" cy="481965"/>
          </a:xfrm>
          <a:prstGeom prst="rect">
            <a:avLst/>
          </a:prstGeom>
          <a:noFill/>
        </p:spPr>
      </p:pic>
      <p:pic>
        <p:nvPicPr>
          <p:cNvPr id="34" name="Kép 33"/>
          <p:cNvPicPr/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011" y="2695575"/>
            <a:ext cx="1085850" cy="371475"/>
          </a:xfrm>
          <a:prstGeom prst="rect">
            <a:avLst/>
          </a:prstGeom>
          <a:noFill/>
        </p:spPr>
      </p:pic>
      <p:pic>
        <p:nvPicPr>
          <p:cNvPr id="35" name="Kép 34" descr="kezmu_logo_"/>
          <p:cNvPicPr/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531" y="3244627"/>
            <a:ext cx="867410" cy="74104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Kép 35"/>
          <p:cNvPicPr/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536" y="4238625"/>
            <a:ext cx="1076325" cy="363220"/>
          </a:xfrm>
          <a:prstGeom prst="rect">
            <a:avLst/>
          </a:prstGeom>
          <a:noFill/>
        </p:spPr>
      </p:pic>
      <p:pic>
        <p:nvPicPr>
          <p:cNvPr id="37" name="Picture 4" descr="Leírás: uszt_logo_rgb"/>
          <p:cNvPicPr/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2092" y="1196752"/>
            <a:ext cx="2125345" cy="638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Kép 37"/>
          <p:cNvPicPr/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0986" y="5589240"/>
            <a:ext cx="2880360" cy="8991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Önismeret, öndefiníció, önértékelés </a:t>
            </a:r>
            <a:r>
              <a:rPr lang="en-US" dirty="0"/>
              <a:t/>
            </a:r>
            <a:br>
              <a:rPr lang="en-US" dirty="0"/>
            </a:br>
            <a:endParaRPr lang="hu-HU" dirty="0"/>
          </a:p>
        </p:txBody>
      </p:sp>
      <p:graphicFrame>
        <p:nvGraphicFramePr>
          <p:cNvPr id="6" name="Tábláza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5277540"/>
              </p:ext>
            </p:extLst>
          </p:nvPr>
        </p:nvGraphicFramePr>
        <p:xfrm>
          <a:off x="899592" y="1052625"/>
          <a:ext cx="7992888" cy="4568201"/>
        </p:xfrm>
        <a:graphic>
          <a:graphicData uri="http://schemas.openxmlformats.org/drawingml/2006/table">
            <a:tbl>
              <a:tblPr/>
              <a:tblGrid>
                <a:gridCol w="7848872"/>
                <a:gridCol w="144016"/>
              </a:tblGrid>
              <a:tr h="36006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800" noProof="0" dirty="0">
                        <a:latin typeface="Book Antiqua" pitchFamily="18" charset="0"/>
                        <a:ea typeface="Times New Roman"/>
                        <a:cs typeface="Times New Roman"/>
                      </a:endParaRPr>
                    </a:p>
                  </a:txBody>
                  <a:tcPr marL="57150" marR="57150" marT="57150" marB="5715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800" noProof="0">
                        <a:latin typeface="Book Antiqua" pitchFamily="18" charset="0"/>
                        <a:ea typeface="Times New Roman"/>
                        <a:cs typeface="Times New Roman"/>
                      </a:endParaRPr>
                    </a:p>
                  </a:txBody>
                  <a:tcPr marL="57150" marR="57150" marT="57150" marB="5715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6512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600" i="1" noProof="0" dirty="0">
                        <a:latin typeface="Gill Sans MT" pitchFamily="34" charset="-18"/>
                        <a:ea typeface="Times New Roman"/>
                        <a:cs typeface="Times New Roman"/>
                      </a:endParaRPr>
                    </a:p>
                  </a:txBody>
                  <a:tcPr marL="57150" marR="57150" marT="57150" marB="5715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600" i="1" noProof="0" dirty="0">
                        <a:latin typeface="Gill Sans MT" pitchFamily="34" charset="-18"/>
                        <a:ea typeface="Times New Roman"/>
                        <a:cs typeface="Times New Roman"/>
                      </a:endParaRPr>
                    </a:p>
                  </a:txBody>
                  <a:tcPr marL="57150" marR="57150" marT="57150" marB="5715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445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600" noProof="0" dirty="0">
                        <a:latin typeface="Gill Sans MT" pitchFamily="34" charset="-18"/>
                        <a:ea typeface="Times New Roman"/>
                        <a:cs typeface="Times New Roman"/>
                      </a:endParaRPr>
                    </a:p>
                  </a:txBody>
                  <a:tcPr marL="57150" marR="57150" marT="57150" marB="5715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600" noProof="0" dirty="0">
                        <a:latin typeface="Gill Sans MT" pitchFamily="34" charset="-18"/>
                        <a:ea typeface="Times New Roman"/>
                        <a:cs typeface="Times New Roman"/>
                      </a:endParaRPr>
                    </a:p>
                  </a:txBody>
                  <a:tcPr marL="57150" marR="57150" marT="57150" marB="5715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1" name="il_fi" descr="http://www.lelkititkaink.hu/pict/onismeret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1556792"/>
            <a:ext cx="2736304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Önismeret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475656" y="1340768"/>
            <a:ext cx="655272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Mérhető</a:t>
            </a:r>
            <a:r>
              <a:rPr lang="en-US" dirty="0" smtClean="0"/>
              <a:t> </a:t>
            </a:r>
            <a:r>
              <a:rPr lang="en-US" dirty="0" err="1" smtClean="0"/>
              <a:t>készségek</a:t>
            </a:r>
            <a:r>
              <a:rPr lang="en-US" dirty="0" smtClean="0"/>
              <a:t>, </a:t>
            </a:r>
            <a:r>
              <a:rPr lang="en-US" dirty="0" err="1" smtClean="0"/>
              <a:t>ismeretek</a:t>
            </a:r>
            <a:r>
              <a:rPr lang="en-US" dirty="0" smtClean="0"/>
              <a:t> (</a:t>
            </a:r>
            <a:r>
              <a:rPr lang="en-US" dirty="0" err="1" smtClean="0"/>
              <a:t>objektív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Képességek</a:t>
            </a:r>
            <a:r>
              <a:rPr lang="en-US" dirty="0" smtClean="0"/>
              <a:t> (</a:t>
            </a:r>
            <a:r>
              <a:rPr lang="en-US" dirty="0" err="1" smtClean="0"/>
              <a:t>megléte</a:t>
            </a:r>
            <a:r>
              <a:rPr lang="en-US" dirty="0" smtClean="0"/>
              <a:t> és </a:t>
            </a:r>
            <a:r>
              <a:rPr lang="en-US" dirty="0" err="1" smtClean="0"/>
              <a:t>értéke</a:t>
            </a:r>
            <a:r>
              <a:rPr lang="en-US" dirty="0" smtClean="0"/>
              <a:t> </a:t>
            </a:r>
            <a:r>
              <a:rPr lang="en-US" dirty="0" err="1" smtClean="0"/>
              <a:t>mások</a:t>
            </a:r>
            <a:r>
              <a:rPr lang="en-US" dirty="0" smtClean="0"/>
              <a:t> </a:t>
            </a:r>
            <a:r>
              <a:rPr lang="en-US" dirty="0" err="1" smtClean="0"/>
              <a:t>itéletétől</a:t>
            </a:r>
            <a:r>
              <a:rPr lang="en-US" dirty="0" smtClean="0"/>
              <a:t> </a:t>
            </a:r>
            <a:r>
              <a:rPr lang="en-US" dirty="0" err="1" smtClean="0"/>
              <a:t>függ</a:t>
            </a:r>
            <a:r>
              <a:rPr lang="en-US" dirty="0" smtClean="0"/>
              <a:t>)</a:t>
            </a:r>
          </a:p>
          <a:p>
            <a:endParaRPr lang="en-US" dirty="0"/>
          </a:p>
          <a:p>
            <a:r>
              <a:rPr lang="en-US" dirty="0" err="1" smtClean="0"/>
              <a:t>Helyes</a:t>
            </a:r>
            <a:r>
              <a:rPr lang="en-US" dirty="0" smtClean="0"/>
              <a:t> </a:t>
            </a:r>
            <a:r>
              <a:rPr lang="en-US" dirty="0" err="1" smtClean="0"/>
              <a:t>önismeret</a:t>
            </a:r>
            <a:r>
              <a:rPr lang="en-US" dirty="0" smtClean="0"/>
              <a:t>: </a:t>
            </a:r>
            <a:r>
              <a:rPr lang="en-US" dirty="0" err="1" smtClean="0"/>
              <a:t>kiegy</a:t>
            </a:r>
            <a:r>
              <a:rPr lang="hu-HU" dirty="0" smtClean="0"/>
              <a:t>e</a:t>
            </a:r>
            <a:r>
              <a:rPr lang="en-US" dirty="0" err="1" smtClean="0"/>
              <a:t>nsúlyozott</a:t>
            </a:r>
            <a:r>
              <a:rPr lang="en-US" dirty="0" smtClean="0"/>
              <a:t> (</a:t>
            </a:r>
            <a:r>
              <a:rPr lang="en-US" dirty="0" err="1" smtClean="0"/>
              <a:t>önimádat</a:t>
            </a:r>
            <a:r>
              <a:rPr lang="en-US" dirty="0" smtClean="0"/>
              <a:t> NE!, </a:t>
            </a:r>
            <a:r>
              <a:rPr lang="en-US" dirty="0" err="1" smtClean="0"/>
              <a:t>leértékelés</a:t>
            </a:r>
            <a:r>
              <a:rPr lang="en-US" dirty="0" smtClean="0"/>
              <a:t> SE!)</a:t>
            </a:r>
            <a:endParaRPr lang="en-US" dirty="0"/>
          </a:p>
        </p:txBody>
      </p:sp>
      <p:pic>
        <p:nvPicPr>
          <p:cNvPr id="7" name="il_fi" descr="http://www.harmonet.hu/data/cikkek/63000/63632/0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0312" y="1268760"/>
            <a:ext cx="1224136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l_fi" descr="http://www.pszicho.hu/data/pagecontent/0/onismeret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0312" y="2420888"/>
            <a:ext cx="1080120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l_fi" descr="http://kepgep.hu/2011/05/09/napi24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1880" y="4797152"/>
            <a:ext cx="2232248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747579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Milyen vagyok?</a:t>
            </a:r>
            <a:endParaRPr lang="hu-HU" dirty="0"/>
          </a:p>
        </p:txBody>
      </p:sp>
      <p:pic>
        <p:nvPicPr>
          <p:cNvPr id="1026" name="Kép 21" descr="http://imagestore1.cotcot.hu/39_16_71752_c62ac9e79cadc61ef484b31d4dacb1a1_465ae9_7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1916832"/>
            <a:ext cx="4547982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Személyes változás </a:t>
            </a:r>
            <a:endParaRPr lang="hu-HU" dirty="0"/>
          </a:p>
        </p:txBody>
      </p:sp>
      <p:sp>
        <p:nvSpPr>
          <p:cNvPr id="6" name="TextBox 5"/>
          <p:cNvSpPr txBox="1"/>
          <p:nvPr/>
        </p:nvSpPr>
        <p:spPr>
          <a:xfrm>
            <a:off x="899592" y="1655673"/>
            <a:ext cx="792088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</a:t>
            </a:r>
            <a:r>
              <a:rPr lang="en-US" dirty="0" err="1" smtClean="0"/>
              <a:t>nem</a:t>
            </a:r>
            <a:r>
              <a:rPr lang="en-US" dirty="0" smtClean="0"/>
              <a:t> </a:t>
            </a:r>
            <a:r>
              <a:rPr lang="en-US" dirty="0" err="1" smtClean="0"/>
              <a:t>léphetsz</a:t>
            </a:r>
            <a:r>
              <a:rPr lang="en-US" dirty="0" smtClean="0"/>
              <a:t> </a:t>
            </a:r>
            <a:r>
              <a:rPr lang="en-US" dirty="0" err="1" smtClean="0"/>
              <a:t>kétszer</a:t>
            </a:r>
            <a:r>
              <a:rPr lang="en-US" dirty="0" smtClean="0"/>
              <a:t> </a:t>
            </a:r>
            <a:r>
              <a:rPr lang="en-US" dirty="0" err="1" smtClean="0"/>
              <a:t>ugyanabba</a:t>
            </a:r>
            <a:r>
              <a:rPr lang="en-US" dirty="0" smtClean="0"/>
              <a:t> a </a:t>
            </a:r>
            <a:r>
              <a:rPr lang="en-US" dirty="0" err="1" smtClean="0"/>
              <a:t>folyóba</a:t>
            </a:r>
            <a:r>
              <a:rPr lang="en-US" dirty="0" smtClean="0"/>
              <a:t>”</a:t>
            </a:r>
            <a:r>
              <a:rPr lang="hu-HU" dirty="0" smtClean="0"/>
              <a:t> </a:t>
            </a:r>
            <a:endParaRPr lang="en-US" dirty="0" smtClean="0"/>
          </a:p>
          <a:p>
            <a:endParaRPr lang="hu-HU" dirty="0" smtClean="0"/>
          </a:p>
          <a:p>
            <a:endParaRPr lang="hu-HU" dirty="0" smtClean="0"/>
          </a:p>
          <a:p>
            <a:endParaRPr lang="en-US" dirty="0"/>
          </a:p>
          <a:p>
            <a:r>
              <a:rPr lang="en-US" dirty="0" smtClean="0"/>
              <a:t>Minden </a:t>
            </a:r>
            <a:r>
              <a:rPr lang="en-US" dirty="0" err="1" smtClean="0"/>
              <a:t>változás</a:t>
            </a:r>
            <a:r>
              <a:rPr lang="en-US" dirty="0" smtClean="0"/>
              <a:t> </a:t>
            </a:r>
            <a:r>
              <a:rPr lang="en-US" dirty="0" err="1" smtClean="0"/>
              <a:t>céljaink</a:t>
            </a:r>
            <a:r>
              <a:rPr lang="en-US" dirty="0" smtClean="0"/>
              <a:t>, </a:t>
            </a:r>
            <a:r>
              <a:rPr lang="en-US" dirty="0" err="1" smtClean="0"/>
              <a:t>szerepeink</a:t>
            </a:r>
            <a:r>
              <a:rPr lang="en-US" dirty="0" smtClean="0"/>
              <a:t>, </a:t>
            </a:r>
            <a:r>
              <a:rPr lang="en-US" dirty="0" err="1" smtClean="0"/>
              <a:t>viselkedésünk</a:t>
            </a:r>
            <a:r>
              <a:rPr lang="en-US" dirty="0" smtClean="0"/>
              <a:t> </a:t>
            </a:r>
            <a:r>
              <a:rPr lang="en-US" dirty="0" err="1" smtClean="0"/>
              <a:t>átgondolását</a:t>
            </a:r>
            <a:r>
              <a:rPr lang="en-US" dirty="0" smtClean="0"/>
              <a:t> </a:t>
            </a:r>
            <a:r>
              <a:rPr lang="en-US" dirty="0" err="1" smtClean="0"/>
              <a:t>igényli</a:t>
            </a:r>
            <a:endParaRPr lang="en-US" dirty="0" smtClean="0"/>
          </a:p>
          <a:p>
            <a:endParaRPr lang="en-US" dirty="0"/>
          </a:p>
          <a:p>
            <a:r>
              <a:rPr lang="en-US" dirty="0" err="1" smtClean="0"/>
              <a:t>Másképp</a:t>
            </a:r>
            <a:r>
              <a:rPr lang="en-US" dirty="0" smtClean="0"/>
              <a:t> </a:t>
            </a:r>
            <a:r>
              <a:rPr lang="en-US" dirty="0" err="1" smtClean="0"/>
              <a:t>kell</a:t>
            </a:r>
            <a:r>
              <a:rPr lang="en-US" dirty="0" smtClean="0"/>
              <a:t> </a:t>
            </a:r>
            <a:r>
              <a:rPr lang="en-US" dirty="0" err="1" smtClean="0"/>
              <a:t>csinálnunk</a:t>
            </a:r>
            <a:r>
              <a:rPr lang="en-US" dirty="0" smtClean="0"/>
              <a:t>!!</a:t>
            </a:r>
            <a:r>
              <a:rPr lang="hu-HU" dirty="0" smtClean="0"/>
              <a:t> </a:t>
            </a:r>
            <a:endParaRPr lang="en-US" dirty="0"/>
          </a:p>
        </p:txBody>
      </p:sp>
      <p:pic>
        <p:nvPicPr>
          <p:cNvPr id="2050" name="il_fi" descr="yyter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2348880"/>
            <a:ext cx="1728192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Személyes</a:t>
            </a:r>
            <a:r>
              <a:rPr lang="en-US" dirty="0" smtClean="0"/>
              <a:t> </a:t>
            </a:r>
            <a:r>
              <a:rPr lang="en-US" dirty="0" err="1" smtClean="0"/>
              <a:t>jövőkép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349417" y="1814436"/>
            <a:ext cx="631892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Mit</a:t>
            </a:r>
            <a:r>
              <a:rPr lang="en-US" dirty="0" smtClean="0"/>
              <a:t> </a:t>
            </a:r>
            <a:r>
              <a:rPr lang="en-US" dirty="0" err="1" smtClean="0"/>
              <a:t>akarunk</a:t>
            </a:r>
            <a:r>
              <a:rPr lang="en-US" dirty="0" smtClean="0"/>
              <a:t>?</a:t>
            </a:r>
          </a:p>
          <a:p>
            <a:r>
              <a:rPr lang="en-US" dirty="0" err="1" smtClean="0"/>
              <a:t>Bizalom</a:t>
            </a:r>
            <a:endParaRPr lang="en-US" dirty="0" smtClean="0"/>
          </a:p>
          <a:p>
            <a:r>
              <a:rPr lang="hu-HU" dirty="0" err="1" smtClean="0"/>
              <a:t>B</a:t>
            </a:r>
            <a:r>
              <a:rPr lang="en-US" dirty="0" err="1" smtClean="0"/>
              <a:t>iztonság</a:t>
            </a:r>
            <a:endParaRPr lang="en-US" dirty="0" smtClean="0"/>
          </a:p>
          <a:p>
            <a:r>
              <a:rPr lang="en-US" dirty="0" err="1" smtClean="0"/>
              <a:t>Elismerés</a:t>
            </a:r>
            <a:endParaRPr lang="en-US" dirty="0" smtClean="0"/>
          </a:p>
          <a:p>
            <a:r>
              <a:rPr lang="en-US" dirty="0" err="1" smtClean="0"/>
              <a:t>Valahová</a:t>
            </a:r>
            <a:r>
              <a:rPr lang="en-US" dirty="0" smtClean="0"/>
              <a:t> </a:t>
            </a:r>
            <a:r>
              <a:rPr lang="en-US" dirty="0" err="1" smtClean="0"/>
              <a:t>tartozás</a:t>
            </a:r>
            <a:endParaRPr lang="en-US" dirty="0" smtClean="0"/>
          </a:p>
          <a:p>
            <a:r>
              <a:rPr lang="en-US" dirty="0" err="1" smtClean="0"/>
              <a:t>Kényelem</a:t>
            </a:r>
            <a:endParaRPr lang="en-US" dirty="0" smtClean="0"/>
          </a:p>
          <a:p>
            <a:r>
              <a:rPr lang="en-US" dirty="0" err="1" smtClean="0"/>
              <a:t>Szeretet</a:t>
            </a:r>
            <a:endParaRPr lang="en-US" dirty="0" smtClean="0"/>
          </a:p>
          <a:p>
            <a:r>
              <a:rPr lang="en-US" dirty="0" err="1" smtClean="0"/>
              <a:t>Igazságosság</a:t>
            </a:r>
            <a:r>
              <a:rPr lang="en-US" dirty="0" smtClean="0"/>
              <a:t>….</a:t>
            </a:r>
          </a:p>
          <a:p>
            <a:endParaRPr lang="en-US" dirty="0"/>
          </a:p>
        </p:txBody>
      </p:sp>
      <p:pic>
        <p:nvPicPr>
          <p:cNvPr id="3074" name="il_fi" descr="u1478757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2420888"/>
            <a:ext cx="1479250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46260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Motiváció</a:t>
            </a:r>
            <a:endParaRPr lang="hu-HU" dirty="0"/>
          </a:p>
        </p:txBody>
      </p:sp>
      <p:sp>
        <p:nvSpPr>
          <p:cNvPr id="6" name="TextBox 5"/>
          <p:cNvSpPr txBox="1"/>
          <p:nvPr/>
        </p:nvSpPr>
        <p:spPr>
          <a:xfrm>
            <a:off x="1734964" y="1848456"/>
            <a:ext cx="586137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</a:t>
            </a:r>
            <a:r>
              <a:rPr lang="en-US" dirty="0" err="1" smtClean="0"/>
              <a:t>Movere</a:t>
            </a:r>
            <a:r>
              <a:rPr lang="en-US" dirty="0" smtClean="0"/>
              <a:t>”: </a:t>
            </a:r>
            <a:r>
              <a:rPr lang="en-US" dirty="0" err="1" smtClean="0"/>
              <a:t>mozogni</a:t>
            </a:r>
            <a:endParaRPr lang="en-US" dirty="0" smtClean="0"/>
          </a:p>
          <a:p>
            <a:r>
              <a:rPr lang="en-US" dirty="0" err="1" smtClean="0"/>
              <a:t>erő</a:t>
            </a:r>
            <a:r>
              <a:rPr lang="en-US" dirty="0" smtClean="0"/>
              <a:t>, </a:t>
            </a:r>
            <a:r>
              <a:rPr lang="en-US" dirty="0" err="1" smtClean="0"/>
              <a:t>amely</a:t>
            </a:r>
            <a:r>
              <a:rPr lang="en-US" dirty="0" smtClean="0"/>
              <a:t> </a:t>
            </a:r>
            <a:r>
              <a:rPr lang="en-US" dirty="0" err="1" smtClean="0"/>
              <a:t>viselkedésre</a:t>
            </a:r>
            <a:r>
              <a:rPr lang="en-US" dirty="0" smtClean="0"/>
              <a:t>, </a:t>
            </a:r>
            <a:r>
              <a:rPr lang="en-US" dirty="0" err="1" smtClean="0"/>
              <a:t>cél</a:t>
            </a:r>
            <a:r>
              <a:rPr lang="en-US" dirty="0" smtClean="0"/>
              <a:t> </a:t>
            </a:r>
            <a:r>
              <a:rPr lang="en-US" dirty="0" err="1" smtClean="0"/>
              <a:t>elérésre</a:t>
            </a:r>
            <a:r>
              <a:rPr lang="en-US" dirty="0" smtClean="0"/>
              <a:t> </a:t>
            </a:r>
            <a:r>
              <a:rPr lang="en-US" dirty="0" err="1" smtClean="0"/>
              <a:t>késztet</a:t>
            </a:r>
            <a:endParaRPr lang="en-US" dirty="0" smtClean="0"/>
          </a:p>
          <a:p>
            <a:r>
              <a:rPr lang="en-US" dirty="0" err="1" smtClean="0"/>
              <a:t>Belső</a:t>
            </a:r>
            <a:r>
              <a:rPr lang="en-US" dirty="0" smtClean="0"/>
              <a:t> </a:t>
            </a:r>
            <a:r>
              <a:rPr lang="en-US" dirty="0" err="1" smtClean="0"/>
              <a:t>és</a:t>
            </a:r>
            <a:r>
              <a:rPr lang="en-US" dirty="0" smtClean="0"/>
              <a:t> </a:t>
            </a:r>
            <a:r>
              <a:rPr lang="en-US" dirty="0" err="1" smtClean="0"/>
              <a:t>külső</a:t>
            </a:r>
            <a:r>
              <a:rPr lang="en-US" dirty="0" smtClean="0"/>
              <a:t> </a:t>
            </a:r>
            <a:r>
              <a:rPr lang="en-US" dirty="0" err="1" smtClean="0"/>
              <a:t>motiváció</a:t>
            </a:r>
            <a:endParaRPr lang="en-US" dirty="0" smtClean="0"/>
          </a:p>
          <a:p>
            <a:r>
              <a:rPr lang="en-US" dirty="0" err="1" smtClean="0"/>
              <a:t>Belső</a:t>
            </a:r>
            <a:r>
              <a:rPr lang="en-US" dirty="0" smtClean="0"/>
              <a:t>: </a:t>
            </a:r>
            <a:r>
              <a:rPr lang="en-US" dirty="0" err="1" smtClean="0"/>
              <a:t>bennünk</a:t>
            </a:r>
            <a:r>
              <a:rPr lang="en-US" dirty="0" smtClean="0"/>
              <a:t> van (</a:t>
            </a:r>
            <a:r>
              <a:rPr lang="en-US" dirty="0" err="1" smtClean="0"/>
              <a:t>érdeklődés</a:t>
            </a:r>
            <a:r>
              <a:rPr lang="en-US" dirty="0" smtClean="0"/>
              <a:t>, </a:t>
            </a:r>
            <a:r>
              <a:rPr lang="en-US" dirty="0" err="1" smtClean="0"/>
              <a:t>izgalom</a:t>
            </a:r>
            <a:r>
              <a:rPr lang="en-US" dirty="0" smtClean="0"/>
              <a:t>, </a:t>
            </a:r>
            <a:r>
              <a:rPr lang="en-US" dirty="0" err="1" smtClean="0"/>
              <a:t>megbecsülés</a:t>
            </a:r>
            <a:r>
              <a:rPr lang="en-US" dirty="0" smtClean="0"/>
              <a:t> </a:t>
            </a:r>
            <a:r>
              <a:rPr lang="en-US" dirty="0" err="1" smtClean="0"/>
              <a:t>stb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Külső</a:t>
            </a:r>
            <a:r>
              <a:rPr lang="en-US" dirty="0" smtClean="0"/>
              <a:t>: </a:t>
            </a:r>
            <a:r>
              <a:rPr lang="en-US" dirty="0" err="1" smtClean="0"/>
              <a:t>valaki</a:t>
            </a:r>
            <a:r>
              <a:rPr lang="en-US" dirty="0" smtClean="0"/>
              <a:t> </a:t>
            </a:r>
            <a:r>
              <a:rPr lang="en-US" dirty="0" err="1" smtClean="0"/>
              <a:t>közvetíti</a:t>
            </a:r>
            <a:r>
              <a:rPr lang="en-US" dirty="0" smtClean="0"/>
              <a:t> </a:t>
            </a:r>
            <a:r>
              <a:rPr lang="en-US" dirty="0" err="1" smtClean="0"/>
              <a:t>felénk</a:t>
            </a:r>
            <a:r>
              <a:rPr lang="en-US" dirty="0" smtClean="0"/>
              <a:t> (</a:t>
            </a:r>
            <a:r>
              <a:rPr lang="en-US" dirty="0" err="1" smtClean="0"/>
              <a:t>bér</a:t>
            </a:r>
            <a:r>
              <a:rPr lang="en-US" dirty="0" smtClean="0"/>
              <a:t>, </a:t>
            </a:r>
            <a:r>
              <a:rPr lang="en-US" dirty="0" err="1" smtClean="0"/>
              <a:t>dicséret</a:t>
            </a:r>
            <a:r>
              <a:rPr lang="en-US" dirty="0" smtClean="0"/>
              <a:t>, </a:t>
            </a:r>
            <a:r>
              <a:rPr lang="en-US" dirty="0" err="1" smtClean="0"/>
              <a:t>jutalom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4098" name="il_fi" descr="motivacio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0" y="3861048"/>
            <a:ext cx="2022204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Szükséglet rendszer</a:t>
            </a:r>
            <a:endParaRPr lang="hu-HU" dirty="0"/>
          </a:p>
        </p:txBody>
      </p:sp>
      <p:sp>
        <p:nvSpPr>
          <p:cNvPr id="6" name="TextBox 5"/>
          <p:cNvSpPr txBox="1"/>
          <p:nvPr/>
        </p:nvSpPr>
        <p:spPr>
          <a:xfrm>
            <a:off x="1547664" y="2143302"/>
            <a:ext cx="547260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Fizikai</a:t>
            </a:r>
            <a:r>
              <a:rPr lang="en-US" dirty="0" smtClean="0"/>
              <a:t> </a:t>
            </a:r>
            <a:r>
              <a:rPr lang="en-US" dirty="0" err="1" smtClean="0"/>
              <a:t>biztonság</a:t>
            </a:r>
            <a:endParaRPr lang="en-US" dirty="0" smtClean="0"/>
          </a:p>
          <a:p>
            <a:r>
              <a:rPr lang="en-US" dirty="0" err="1" smtClean="0"/>
              <a:t>Anyagi</a:t>
            </a:r>
            <a:r>
              <a:rPr lang="en-US" dirty="0" smtClean="0"/>
              <a:t> </a:t>
            </a:r>
            <a:r>
              <a:rPr lang="en-US" dirty="0" err="1" smtClean="0"/>
              <a:t>ösztönzés</a:t>
            </a:r>
            <a:endParaRPr lang="en-US" dirty="0" smtClean="0"/>
          </a:p>
          <a:p>
            <a:r>
              <a:rPr lang="en-US" dirty="0" err="1" smtClean="0"/>
              <a:t>Megbecsülés</a:t>
            </a:r>
            <a:endParaRPr lang="en-US" dirty="0" smtClean="0"/>
          </a:p>
          <a:p>
            <a:r>
              <a:rPr lang="en-US" dirty="0" err="1" smtClean="0"/>
              <a:t>Azonosulás</a:t>
            </a:r>
            <a:endParaRPr lang="en-US" dirty="0" smtClean="0"/>
          </a:p>
          <a:p>
            <a:r>
              <a:rPr lang="en-US" dirty="0" err="1" smtClean="0"/>
              <a:t>Önmegvalósítás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8194" name="Picture 2" descr="http://www.keresztesattila.hu/blog/wp-content/uploads/onmegvalositas.jp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4797152"/>
            <a:ext cx="1849388" cy="1232925"/>
          </a:xfrm>
          <a:prstGeom prst="rect">
            <a:avLst/>
          </a:prstGeom>
          <a:noFill/>
        </p:spPr>
      </p:pic>
      <p:pic>
        <p:nvPicPr>
          <p:cNvPr id="8196" name="Picture 4" descr="http://2.bp.blogspot.com/-nqwi3NB_IpI/TvkRGROBsqI/AAAAAAAAAIU/Am-FG3izWaw/s220/meska%2Bk%25C3%25A9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2420888"/>
            <a:ext cx="2095500" cy="19240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Kezdőlap">
  <a:themeElements>
    <a:clrScheme name="Kezdőlap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Egyéni 1. séma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Kezdőlap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ezdőlap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ezdőlap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ezdőlap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ezdőlap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ezdőlap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ezdőlap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ezdőlap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ezdőlap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ezdőlap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ezdőlap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ezdőlap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3788</TotalTime>
  <Words>136</Words>
  <Application>Microsoft Office PowerPoint</Application>
  <PresentationFormat>Diavetítés a képernyőre (4:3 oldalarány)</PresentationFormat>
  <Paragraphs>46</Paragraphs>
  <Slides>8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8</vt:i4>
      </vt:variant>
    </vt:vector>
  </HeadingPairs>
  <TitlesOfParts>
    <vt:vector size="9" baseType="lpstr">
      <vt:lpstr>Kezdőlap</vt:lpstr>
      <vt:lpstr>PowerPoint bemutató</vt:lpstr>
      <vt:lpstr>Önismeret, öndefiníció, önértékelés  </vt:lpstr>
      <vt:lpstr>Önismeret</vt:lpstr>
      <vt:lpstr>Milyen vagyok?</vt:lpstr>
      <vt:lpstr>Személyes változás </vt:lpstr>
      <vt:lpstr>Személyes jövőkép</vt:lpstr>
      <vt:lpstr>Motiváció</vt:lpstr>
      <vt:lpstr>Szükséglet rendszer</vt:lpstr>
    </vt:vector>
  </TitlesOfParts>
  <Company>Konett Team Kft.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</dc:title>
  <dc:creator>HEGYESI</dc:creator>
  <cp:lastModifiedBy>Nagy Dóra</cp:lastModifiedBy>
  <cp:revision>692</cp:revision>
  <cp:lastPrinted>2012-04-27T06:05:32Z</cp:lastPrinted>
  <dcterms:created xsi:type="dcterms:W3CDTF">2011-01-20T08:15:09Z</dcterms:created>
  <dcterms:modified xsi:type="dcterms:W3CDTF">2013-08-29T10:45:19Z</dcterms:modified>
</cp:coreProperties>
</file>