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71" r:id="rId15"/>
    <p:sldId id="269" r:id="rId16"/>
    <p:sldId id="270" r:id="rId17"/>
  </p:sldIdLst>
  <p:sldSz cx="9144000" cy="6858000" type="screen4x3"/>
  <p:notesSz cx="6858000" cy="9144000"/>
  <p:defaultTex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6" d="100"/>
          <a:sy n="86" d="100"/>
        </p:scale>
        <p:origin x="1122"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hu-HU" smtClean="0"/>
              <a:t>Mintacím szerkesztése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hu-HU" smtClean="0"/>
              <a:t>Alcím mintájának szerkesztése</a:t>
            </a:r>
            <a:endParaRPr kumimoji="0" lang="en-US"/>
          </a:p>
        </p:txBody>
      </p:sp>
      <p:sp>
        <p:nvSpPr>
          <p:cNvPr id="30" name="Date Placeholder 29"/>
          <p:cNvSpPr>
            <a:spLocks noGrp="1"/>
          </p:cNvSpPr>
          <p:nvPr>
            <p:ph type="dt" sz="half" idx="10"/>
          </p:nvPr>
        </p:nvSpPr>
        <p:spPr/>
        <p:txBody>
          <a:bodyPr/>
          <a:lstStyle/>
          <a:p>
            <a:fld id="{9DF4919B-4047-4DB1-8B39-23A42AEBA556}" type="datetimeFigureOut">
              <a:rPr lang="hu-HU" smtClean="0"/>
              <a:t>2020.06.15.</a:t>
            </a:fld>
            <a:endParaRPr lang="hu-HU"/>
          </a:p>
        </p:txBody>
      </p:sp>
      <p:sp>
        <p:nvSpPr>
          <p:cNvPr id="19" name="Footer Placeholder 18"/>
          <p:cNvSpPr>
            <a:spLocks noGrp="1"/>
          </p:cNvSpPr>
          <p:nvPr>
            <p:ph type="ftr" sz="quarter" idx="11"/>
          </p:nvPr>
        </p:nvSpPr>
        <p:spPr/>
        <p:txBody>
          <a:bodyPr/>
          <a:lstStyle/>
          <a:p>
            <a:endParaRPr lang="hu-HU"/>
          </a:p>
        </p:txBody>
      </p:sp>
      <p:sp>
        <p:nvSpPr>
          <p:cNvPr id="27" name="Slide Number Placeholder 26"/>
          <p:cNvSpPr>
            <a:spLocks noGrp="1"/>
          </p:cNvSpPr>
          <p:nvPr>
            <p:ph type="sldNum" sz="quarter" idx="12"/>
          </p:nvPr>
        </p:nvSpPr>
        <p:spPr/>
        <p:txBody>
          <a:bodyPr/>
          <a:lstStyle/>
          <a:p>
            <a:fld id="{F450ADBC-3396-4FFB-9E58-A6AB70DCADD4}" type="slidenum">
              <a:rPr lang="hu-HU" smtClean="0"/>
              <a:t>‹#›</a:t>
            </a:fld>
            <a:endParaRPr lang="hu-HU"/>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hu-HU" smtClean="0"/>
              <a:t>Mintacím szerkesztése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hu-HU" smtClean="0"/>
              <a:t>Mintaszöveg szerkesztése</a:t>
            </a:r>
          </a:p>
          <a:p>
            <a:pPr lvl="1" eaLnBrk="1" latinLnBrk="0" hangingPunct="1"/>
            <a:r>
              <a:rPr lang="hu-HU" smtClean="0"/>
              <a:t>Második szint</a:t>
            </a:r>
          </a:p>
          <a:p>
            <a:pPr lvl="2" eaLnBrk="1" latinLnBrk="0" hangingPunct="1"/>
            <a:r>
              <a:rPr lang="hu-HU" smtClean="0"/>
              <a:t>Harmadik szint</a:t>
            </a:r>
          </a:p>
          <a:p>
            <a:pPr lvl="3" eaLnBrk="1" latinLnBrk="0" hangingPunct="1"/>
            <a:r>
              <a:rPr lang="hu-HU" smtClean="0"/>
              <a:t>Negyedik szint</a:t>
            </a:r>
          </a:p>
          <a:p>
            <a:pPr lvl="4" eaLnBrk="1" latinLnBrk="0" hangingPunct="1"/>
            <a:r>
              <a:rPr lang="hu-HU" smtClean="0"/>
              <a:t>Ötödik szint</a:t>
            </a:r>
            <a:endParaRPr kumimoji="0" lang="en-US"/>
          </a:p>
        </p:txBody>
      </p:sp>
      <p:sp>
        <p:nvSpPr>
          <p:cNvPr id="4" name="Date Placeholder 3"/>
          <p:cNvSpPr>
            <a:spLocks noGrp="1"/>
          </p:cNvSpPr>
          <p:nvPr>
            <p:ph type="dt" sz="half" idx="10"/>
          </p:nvPr>
        </p:nvSpPr>
        <p:spPr/>
        <p:txBody>
          <a:bodyPr/>
          <a:lstStyle/>
          <a:p>
            <a:fld id="{9DF4919B-4047-4DB1-8B39-23A42AEBA556}" type="datetimeFigureOut">
              <a:rPr lang="hu-HU" smtClean="0"/>
              <a:t>2020.06.15.</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F450ADBC-3396-4FFB-9E58-A6AB70DCADD4}" type="slidenum">
              <a:rPr lang="hu-HU" smtClean="0"/>
              <a:t>‹#›</a:t>
            </a:fld>
            <a:endParaRPr lang="hu-H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hu-HU" smtClean="0"/>
              <a:t>Mintacím szerkesztése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hu-HU" smtClean="0"/>
              <a:t>Mintaszöveg szerkesztése</a:t>
            </a:r>
          </a:p>
          <a:p>
            <a:pPr lvl="1" eaLnBrk="1" latinLnBrk="0" hangingPunct="1"/>
            <a:r>
              <a:rPr lang="hu-HU" smtClean="0"/>
              <a:t>Második szint</a:t>
            </a:r>
          </a:p>
          <a:p>
            <a:pPr lvl="2" eaLnBrk="1" latinLnBrk="0" hangingPunct="1"/>
            <a:r>
              <a:rPr lang="hu-HU" smtClean="0"/>
              <a:t>Harmadik szint</a:t>
            </a:r>
          </a:p>
          <a:p>
            <a:pPr lvl="3" eaLnBrk="1" latinLnBrk="0" hangingPunct="1"/>
            <a:r>
              <a:rPr lang="hu-HU" smtClean="0"/>
              <a:t>Negyedik szint</a:t>
            </a:r>
          </a:p>
          <a:p>
            <a:pPr lvl="4" eaLnBrk="1" latinLnBrk="0" hangingPunct="1"/>
            <a:r>
              <a:rPr lang="hu-HU" smtClean="0"/>
              <a:t>Ötödik szint</a:t>
            </a:r>
            <a:endParaRPr kumimoji="0" lang="en-US"/>
          </a:p>
        </p:txBody>
      </p:sp>
      <p:sp>
        <p:nvSpPr>
          <p:cNvPr id="4" name="Date Placeholder 3"/>
          <p:cNvSpPr>
            <a:spLocks noGrp="1"/>
          </p:cNvSpPr>
          <p:nvPr>
            <p:ph type="dt" sz="half" idx="10"/>
          </p:nvPr>
        </p:nvSpPr>
        <p:spPr/>
        <p:txBody>
          <a:bodyPr/>
          <a:lstStyle/>
          <a:p>
            <a:fld id="{9DF4919B-4047-4DB1-8B39-23A42AEBA556}" type="datetimeFigureOut">
              <a:rPr lang="hu-HU" smtClean="0"/>
              <a:t>2020.06.15.</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F450ADBC-3396-4FFB-9E58-A6AB70DCADD4}" type="slidenum">
              <a:rPr lang="hu-HU" smtClean="0"/>
              <a:t>‹#›</a:t>
            </a:fld>
            <a:endParaRPr lang="hu-H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hu-HU" smtClean="0"/>
              <a:t>Mintacím szerkesztése</a:t>
            </a:r>
            <a:endParaRPr kumimoji="0" lang="en-US"/>
          </a:p>
        </p:txBody>
      </p:sp>
      <p:sp>
        <p:nvSpPr>
          <p:cNvPr id="3" name="Content Placeholder 2"/>
          <p:cNvSpPr>
            <a:spLocks noGrp="1"/>
          </p:cNvSpPr>
          <p:nvPr>
            <p:ph idx="1"/>
          </p:nvPr>
        </p:nvSpPr>
        <p:spPr/>
        <p:txBody>
          <a:bodyPr/>
          <a:lstStyle/>
          <a:p>
            <a:pPr lvl="0" eaLnBrk="1" latinLnBrk="0" hangingPunct="1"/>
            <a:r>
              <a:rPr lang="hu-HU" smtClean="0"/>
              <a:t>Mintaszöveg szerkesztése</a:t>
            </a:r>
          </a:p>
          <a:p>
            <a:pPr lvl="1" eaLnBrk="1" latinLnBrk="0" hangingPunct="1"/>
            <a:r>
              <a:rPr lang="hu-HU" smtClean="0"/>
              <a:t>Második szint</a:t>
            </a:r>
          </a:p>
          <a:p>
            <a:pPr lvl="2" eaLnBrk="1" latinLnBrk="0" hangingPunct="1"/>
            <a:r>
              <a:rPr lang="hu-HU" smtClean="0"/>
              <a:t>Harmadik szint</a:t>
            </a:r>
          </a:p>
          <a:p>
            <a:pPr lvl="3" eaLnBrk="1" latinLnBrk="0" hangingPunct="1"/>
            <a:r>
              <a:rPr lang="hu-HU" smtClean="0"/>
              <a:t>Negyedik szint</a:t>
            </a:r>
          </a:p>
          <a:p>
            <a:pPr lvl="4" eaLnBrk="1" latinLnBrk="0" hangingPunct="1"/>
            <a:r>
              <a:rPr lang="hu-HU" smtClean="0"/>
              <a:t>Ötödik szint</a:t>
            </a:r>
            <a:endParaRPr kumimoji="0" lang="en-US"/>
          </a:p>
        </p:txBody>
      </p:sp>
      <p:sp>
        <p:nvSpPr>
          <p:cNvPr id="4" name="Date Placeholder 3"/>
          <p:cNvSpPr>
            <a:spLocks noGrp="1"/>
          </p:cNvSpPr>
          <p:nvPr>
            <p:ph type="dt" sz="half" idx="10"/>
          </p:nvPr>
        </p:nvSpPr>
        <p:spPr/>
        <p:txBody>
          <a:bodyPr/>
          <a:lstStyle/>
          <a:p>
            <a:fld id="{9DF4919B-4047-4DB1-8B39-23A42AEBA556}" type="datetimeFigureOut">
              <a:rPr lang="hu-HU" smtClean="0"/>
              <a:t>2020.06.15.</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F450ADBC-3396-4FFB-9E58-A6AB70DCADD4}" type="slidenum">
              <a:rPr lang="hu-HU" smtClean="0"/>
              <a:t>‹#›</a:t>
            </a:fld>
            <a:endParaRPr lang="hu-H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hu-HU" smtClean="0"/>
              <a:t>Mintacím szerkesztése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hu-HU" smtClean="0"/>
              <a:t>Mintaszöveg szerkesztése</a:t>
            </a:r>
          </a:p>
        </p:txBody>
      </p:sp>
      <p:sp>
        <p:nvSpPr>
          <p:cNvPr id="4" name="Date Placeholder 3"/>
          <p:cNvSpPr>
            <a:spLocks noGrp="1"/>
          </p:cNvSpPr>
          <p:nvPr>
            <p:ph type="dt" sz="half" idx="10"/>
          </p:nvPr>
        </p:nvSpPr>
        <p:spPr/>
        <p:txBody>
          <a:bodyPr/>
          <a:lstStyle/>
          <a:p>
            <a:fld id="{9DF4919B-4047-4DB1-8B39-23A42AEBA556}" type="datetimeFigureOut">
              <a:rPr lang="hu-HU" smtClean="0"/>
              <a:t>2020.06.15.</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F450ADBC-3396-4FFB-9E58-A6AB70DCADD4}" type="slidenum">
              <a:rPr lang="hu-HU" smtClean="0"/>
              <a:t>‹#›</a:t>
            </a:fld>
            <a:endParaRPr lang="hu-H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hu-HU" smtClean="0"/>
              <a:t>Mintacím szerkesztése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hu-HU" smtClean="0"/>
              <a:t>Mintaszöveg szerkesztése</a:t>
            </a:r>
          </a:p>
          <a:p>
            <a:pPr lvl="1" eaLnBrk="1" latinLnBrk="0" hangingPunct="1"/>
            <a:r>
              <a:rPr lang="hu-HU" smtClean="0"/>
              <a:t>Második szint</a:t>
            </a:r>
          </a:p>
          <a:p>
            <a:pPr lvl="2" eaLnBrk="1" latinLnBrk="0" hangingPunct="1"/>
            <a:r>
              <a:rPr lang="hu-HU" smtClean="0"/>
              <a:t>Harmadik szint</a:t>
            </a:r>
          </a:p>
          <a:p>
            <a:pPr lvl="3" eaLnBrk="1" latinLnBrk="0" hangingPunct="1"/>
            <a:r>
              <a:rPr lang="hu-HU" smtClean="0"/>
              <a:t>Negyedik szint</a:t>
            </a:r>
          </a:p>
          <a:p>
            <a:pPr lvl="4" eaLnBrk="1" latinLnBrk="0" hangingPunct="1"/>
            <a:r>
              <a:rPr lang="hu-HU" smtClean="0"/>
              <a:t>Ötödik szint</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hu-HU" smtClean="0"/>
              <a:t>Mintaszöveg szerkesztése</a:t>
            </a:r>
          </a:p>
          <a:p>
            <a:pPr lvl="1" eaLnBrk="1" latinLnBrk="0" hangingPunct="1"/>
            <a:r>
              <a:rPr lang="hu-HU" smtClean="0"/>
              <a:t>Második szint</a:t>
            </a:r>
          </a:p>
          <a:p>
            <a:pPr lvl="2" eaLnBrk="1" latinLnBrk="0" hangingPunct="1"/>
            <a:r>
              <a:rPr lang="hu-HU" smtClean="0"/>
              <a:t>Harmadik szint</a:t>
            </a:r>
          </a:p>
          <a:p>
            <a:pPr lvl="3" eaLnBrk="1" latinLnBrk="0" hangingPunct="1"/>
            <a:r>
              <a:rPr lang="hu-HU" smtClean="0"/>
              <a:t>Negyedik szint</a:t>
            </a:r>
          </a:p>
          <a:p>
            <a:pPr lvl="4" eaLnBrk="1" latinLnBrk="0" hangingPunct="1"/>
            <a:r>
              <a:rPr lang="hu-HU" smtClean="0"/>
              <a:t>Ötödik szint</a:t>
            </a:r>
            <a:endParaRPr kumimoji="0" lang="en-US"/>
          </a:p>
        </p:txBody>
      </p:sp>
      <p:sp>
        <p:nvSpPr>
          <p:cNvPr id="5" name="Date Placeholder 4"/>
          <p:cNvSpPr>
            <a:spLocks noGrp="1"/>
          </p:cNvSpPr>
          <p:nvPr>
            <p:ph type="dt" sz="half" idx="10"/>
          </p:nvPr>
        </p:nvSpPr>
        <p:spPr/>
        <p:txBody>
          <a:bodyPr/>
          <a:lstStyle/>
          <a:p>
            <a:fld id="{9DF4919B-4047-4DB1-8B39-23A42AEBA556}" type="datetimeFigureOut">
              <a:rPr lang="hu-HU" smtClean="0"/>
              <a:t>2020.06.15.</a:t>
            </a:fld>
            <a:endParaRPr lang="hu-HU"/>
          </a:p>
        </p:txBody>
      </p:sp>
      <p:sp>
        <p:nvSpPr>
          <p:cNvPr id="6" name="Footer Placeholder 5"/>
          <p:cNvSpPr>
            <a:spLocks noGrp="1"/>
          </p:cNvSpPr>
          <p:nvPr>
            <p:ph type="ftr" sz="quarter" idx="11"/>
          </p:nvPr>
        </p:nvSpPr>
        <p:spPr/>
        <p:txBody>
          <a:bodyPr/>
          <a:lstStyle/>
          <a:p>
            <a:endParaRPr lang="hu-HU"/>
          </a:p>
        </p:txBody>
      </p:sp>
      <p:sp>
        <p:nvSpPr>
          <p:cNvPr id="7" name="Slide Number Placeholder 6"/>
          <p:cNvSpPr>
            <a:spLocks noGrp="1"/>
          </p:cNvSpPr>
          <p:nvPr>
            <p:ph type="sldNum" sz="quarter" idx="12"/>
          </p:nvPr>
        </p:nvSpPr>
        <p:spPr/>
        <p:txBody>
          <a:bodyPr/>
          <a:lstStyle/>
          <a:p>
            <a:fld id="{F450ADBC-3396-4FFB-9E58-A6AB70DCADD4}" type="slidenum">
              <a:rPr lang="hu-HU" smtClean="0"/>
              <a:t>‹#›</a:t>
            </a:fld>
            <a:endParaRPr lang="hu-H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hu-HU" smtClean="0"/>
              <a:t>Mintacím szerkesztése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hu-HU" smtClean="0"/>
              <a:t>Mintaszöveg szerkesztése</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hu-HU" smtClean="0"/>
              <a:t>Mintaszöveg szerkesztése</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hu-HU" smtClean="0"/>
              <a:t>Mintaszöveg szerkesztése</a:t>
            </a:r>
          </a:p>
          <a:p>
            <a:pPr lvl="1" eaLnBrk="1" latinLnBrk="0" hangingPunct="1"/>
            <a:r>
              <a:rPr lang="hu-HU" smtClean="0"/>
              <a:t>Második szint</a:t>
            </a:r>
          </a:p>
          <a:p>
            <a:pPr lvl="2" eaLnBrk="1" latinLnBrk="0" hangingPunct="1"/>
            <a:r>
              <a:rPr lang="hu-HU" smtClean="0"/>
              <a:t>Harmadik szint</a:t>
            </a:r>
          </a:p>
          <a:p>
            <a:pPr lvl="3" eaLnBrk="1" latinLnBrk="0" hangingPunct="1"/>
            <a:r>
              <a:rPr lang="hu-HU" smtClean="0"/>
              <a:t>Negyedik szint</a:t>
            </a:r>
          </a:p>
          <a:p>
            <a:pPr lvl="4" eaLnBrk="1" latinLnBrk="0" hangingPunct="1"/>
            <a:r>
              <a:rPr lang="hu-HU" smtClean="0"/>
              <a:t>Ötödik szint</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hu-HU" smtClean="0"/>
              <a:t>Mintaszöveg szerkesztése</a:t>
            </a:r>
          </a:p>
          <a:p>
            <a:pPr lvl="1" eaLnBrk="1" latinLnBrk="0" hangingPunct="1"/>
            <a:r>
              <a:rPr lang="hu-HU" smtClean="0"/>
              <a:t>Második szint</a:t>
            </a:r>
          </a:p>
          <a:p>
            <a:pPr lvl="2" eaLnBrk="1" latinLnBrk="0" hangingPunct="1"/>
            <a:r>
              <a:rPr lang="hu-HU" smtClean="0"/>
              <a:t>Harmadik szint</a:t>
            </a:r>
          </a:p>
          <a:p>
            <a:pPr lvl="3" eaLnBrk="1" latinLnBrk="0" hangingPunct="1"/>
            <a:r>
              <a:rPr lang="hu-HU" smtClean="0"/>
              <a:t>Negyedik szint</a:t>
            </a:r>
          </a:p>
          <a:p>
            <a:pPr lvl="4" eaLnBrk="1" latinLnBrk="0" hangingPunct="1"/>
            <a:r>
              <a:rPr lang="hu-HU" smtClean="0"/>
              <a:t>Ötödik szint</a:t>
            </a:r>
            <a:endParaRPr kumimoji="0" lang="en-US"/>
          </a:p>
        </p:txBody>
      </p:sp>
      <p:sp>
        <p:nvSpPr>
          <p:cNvPr id="7" name="Date Placeholder 6"/>
          <p:cNvSpPr>
            <a:spLocks noGrp="1"/>
          </p:cNvSpPr>
          <p:nvPr>
            <p:ph type="dt" sz="half" idx="10"/>
          </p:nvPr>
        </p:nvSpPr>
        <p:spPr/>
        <p:txBody>
          <a:bodyPr/>
          <a:lstStyle/>
          <a:p>
            <a:fld id="{9DF4919B-4047-4DB1-8B39-23A42AEBA556}" type="datetimeFigureOut">
              <a:rPr lang="hu-HU" smtClean="0"/>
              <a:t>2020.06.15.</a:t>
            </a:fld>
            <a:endParaRPr lang="hu-HU"/>
          </a:p>
        </p:txBody>
      </p:sp>
      <p:sp>
        <p:nvSpPr>
          <p:cNvPr id="8" name="Footer Placeholder 7"/>
          <p:cNvSpPr>
            <a:spLocks noGrp="1"/>
          </p:cNvSpPr>
          <p:nvPr>
            <p:ph type="ftr" sz="quarter" idx="11"/>
          </p:nvPr>
        </p:nvSpPr>
        <p:spPr/>
        <p:txBody>
          <a:bodyPr/>
          <a:lstStyle/>
          <a:p>
            <a:endParaRPr lang="hu-HU"/>
          </a:p>
        </p:txBody>
      </p:sp>
      <p:sp>
        <p:nvSpPr>
          <p:cNvPr id="9" name="Slide Number Placeholder 8"/>
          <p:cNvSpPr>
            <a:spLocks noGrp="1"/>
          </p:cNvSpPr>
          <p:nvPr>
            <p:ph type="sldNum" sz="quarter" idx="12"/>
          </p:nvPr>
        </p:nvSpPr>
        <p:spPr/>
        <p:txBody>
          <a:bodyPr/>
          <a:lstStyle/>
          <a:p>
            <a:fld id="{F450ADBC-3396-4FFB-9E58-A6AB70DCADD4}" type="slidenum">
              <a:rPr lang="hu-HU" smtClean="0"/>
              <a:t>‹#›</a:t>
            </a:fld>
            <a:endParaRPr lang="hu-H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hu-HU" smtClean="0"/>
              <a:t>Mintacím szerkesztése</a:t>
            </a:r>
            <a:endParaRPr kumimoji="0" lang="en-US"/>
          </a:p>
        </p:txBody>
      </p:sp>
      <p:sp>
        <p:nvSpPr>
          <p:cNvPr id="3" name="Date Placeholder 2"/>
          <p:cNvSpPr>
            <a:spLocks noGrp="1"/>
          </p:cNvSpPr>
          <p:nvPr>
            <p:ph type="dt" sz="half" idx="10"/>
          </p:nvPr>
        </p:nvSpPr>
        <p:spPr/>
        <p:txBody>
          <a:bodyPr/>
          <a:lstStyle/>
          <a:p>
            <a:fld id="{9DF4919B-4047-4DB1-8B39-23A42AEBA556}" type="datetimeFigureOut">
              <a:rPr lang="hu-HU" smtClean="0"/>
              <a:t>2020.06.15.</a:t>
            </a:fld>
            <a:endParaRPr lang="hu-HU"/>
          </a:p>
        </p:txBody>
      </p:sp>
      <p:sp>
        <p:nvSpPr>
          <p:cNvPr id="4" name="Footer Placeholder 3"/>
          <p:cNvSpPr>
            <a:spLocks noGrp="1"/>
          </p:cNvSpPr>
          <p:nvPr>
            <p:ph type="ftr" sz="quarter" idx="11"/>
          </p:nvPr>
        </p:nvSpPr>
        <p:spPr/>
        <p:txBody>
          <a:bodyPr/>
          <a:lstStyle/>
          <a:p>
            <a:endParaRPr lang="hu-HU"/>
          </a:p>
        </p:txBody>
      </p:sp>
      <p:sp>
        <p:nvSpPr>
          <p:cNvPr id="5" name="Slide Number Placeholder 4"/>
          <p:cNvSpPr>
            <a:spLocks noGrp="1"/>
          </p:cNvSpPr>
          <p:nvPr>
            <p:ph type="sldNum" sz="quarter" idx="12"/>
          </p:nvPr>
        </p:nvSpPr>
        <p:spPr/>
        <p:txBody>
          <a:bodyPr/>
          <a:lstStyle/>
          <a:p>
            <a:fld id="{F450ADBC-3396-4FFB-9E58-A6AB70DCADD4}" type="slidenum">
              <a:rPr lang="hu-HU" smtClean="0"/>
              <a:t>‹#›</a:t>
            </a:fld>
            <a:endParaRPr lang="hu-H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F4919B-4047-4DB1-8B39-23A42AEBA556}" type="datetimeFigureOut">
              <a:rPr lang="hu-HU" smtClean="0"/>
              <a:t>2020.06.15.</a:t>
            </a:fld>
            <a:endParaRPr lang="hu-HU"/>
          </a:p>
        </p:txBody>
      </p:sp>
      <p:sp>
        <p:nvSpPr>
          <p:cNvPr id="3" name="Footer Placeholder 2"/>
          <p:cNvSpPr>
            <a:spLocks noGrp="1"/>
          </p:cNvSpPr>
          <p:nvPr>
            <p:ph type="ftr" sz="quarter" idx="11"/>
          </p:nvPr>
        </p:nvSpPr>
        <p:spPr/>
        <p:txBody>
          <a:bodyPr/>
          <a:lstStyle/>
          <a:p>
            <a:endParaRPr lang="hu-HU"/>
          </a:p>
        </p:txBody>
      </p:sp>
      <p:sp>
        <p:nvSpPr>
          <p:cNvPr id="4" name="Slide Number Placeholder 3"/>
          <p:cNvSpPr>
            <a:spLocks noGrp="1"/>
          </p:cNvSpPr>
          <p:nvPr>
            <p:ph type="sldNum" sz="quarter" idx="12"/>
          </p:nvPr>
        </p:nvSpPr>
        <p:spPr/>
        <p:txBody>
          <a:bodyPr/>
          <a:lstStyle/>
          <a:p>
            <a:fld id="{F450ADBC-3396-4FFB-9E58-A6AB70DCADD4}" type="slidenum">
              <a:rPr lang="hu-HU" smtClean="0"/>
              <a:t>‹#›</a:t>
            </a:fld>
            <a:endParaRPr lang="hu-H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hu-HU" smtClean="0"/>
              <a:t>Mintacím szerkesztése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hu-HU" smtClean="0"/>
              <a:t>Mintaszöveg szerkesztése</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hu-HU" smtClean="0"/>
              <a:t>Mintaszöveg szerkesztése</a:t>
            </a:r>
          </a:p>
          <a:p>
            <a:pPr lvl="1" eaLnBrk="1" latinLnBrk="0" hangingPunct="1"/>
            <a:r>
              <a:rPr lang="hu-HU" smtClean="0"/>
              <a:t>Második szint</a:t>
            </a:r>
          </a:p>
          <a:p>
            <a:pPr lvl="2" eaLnBrk="1" latinLnBrk="0" hangingPunct="1"/>
            <a:r>
              <a:rPr lang="hu-HU" smtClean="0"/>
              <a:t>Harmadik szint</a:t>
            </a:r>
          </a:p>
          <a:p>
            <a:pPr lvl="3" eaLnBrk="1" latinLnBrk="0" hangingPunct="1"/>
            <a:r>
              <a:rPr lang="hu-HU" smtClean="0"/>
              <a:t>Negyedik szint</a:t>
            </a:r>
          </a:p>
          <a:p>
            <a:pPr lvl="4" eaLnBrk="1" latinLnBrk="0" hangingPunct="1"/>
            <a:r>
              <a:rPr lang="hu-HU" smtClean="0"/>
              <a:t>Ötödik szint</a:t>
            </a:r>
            <a:endParaRPr kumimoji="0" lang="en-US"/>
          </a:p>
        </p:txBody>
      </p:sp>
      <p:sp>
        <p:nvSpPr>
          <p:cNvPr id="5" name="Date Placeholder 4"/>
          <p:cNvSpPr>
            <a:spLocks noGrp="1"/>
          </p:cNvSpPr>
          <p:nvPr>
            <p:ph type="dt" sz="half" idx="10"/>
          </p:nvPr>
        </p:nvSpPr>
        <p:spPr/>
        <p:txBody>
          <a:bodyPr/>
          <a:lstStyle/>
          <a:p>
            <a:fld id="{9DF4919B-4047-4DB1-8B39-23A42AEBA556}" type="datetimeFigureOut">
              <a:rPr lang="hu-HU" smtClean="0"/>
              <a:t>2020.06.15.</a:t>
            </a:fld>
            <a:endParaRPr lang="hu-HU"/>
          </a:p>
        </p:txBody>
      </p:sp>
      <p:sp>
        <p:nvSpPr>
          <p:cNvPr id="6" name="Footer Placeholder 5"/>
          <p:cNvSpPr>
            <a:spLocks noGrp="1"/>
          </p:cNvSpPr>
          <p:nvPr>
            <p:ph type="ftr" sz="quarter" idx="11"/>
          </p:nvPr>
        </p:nvSpPr>
        <p:spPr/>
        <p:txBody>
          <a:bodyPr/>
          <a:lstStyle/>
          <a:p>
            <a:endParaRPr lang="hu-HU"/>
          </a:p>
        </p:txBody>
      </p:sp>
      <p:sp>
        <p:nvSpPr>
          <p:cNvPr id="7" name="Slide Number Placeholder 6"/>
          <p:cNvSpPr>
            <a:spLocks noGrp="1"/>
          </p:cNvSpPr>
          <p:nvPr>
            <p:ph type="sldNum" sz="quarter" idx="12"/>
          </p:nvPr>
        </p:nvSpPr>
        <p:spPr/>
        <p:txBody>
          <a:bodyPr/>
          <a:lstStyle/>
          <a:p>
            <a:fld id="{F450ADBC-3396-4FFB-9E58-A6AB70DCADD4}" type="slidenum">
              <a:rPr lang="hu-HU" smtClean="0"/>
              <a:t>‹#›</a:t>
            </a:fld>
            <a:endParaRPr lang="hu-H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Kép képaláírással">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hu-HU" smtClean="0"/>
              <a:t>Mintacím szerkesztése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hu-HU" smtClean="0"/>
              <a:t>Mintaszöveg szerkesztése</a:t>
            </a:r>
          </a:p>
        </p:txBody>
      </p:sp>
      <p:sp>
        <p:nvSpPr>
          <p:cNvPr id="5" name="Date Placeholder 4"/>
          <p:cNvSpPr>
            <a:spLocks noGrp="1"/>
          </p:cNvSpPr>
          <p:nvPr>
            <p:ph type="dt" sz="half" idx="10"/>
          </p:nvPr>
        </p:nvSpPr>
        <p:spPr/>
        <p:txBody>
          <a:bodyPr/>
          <a:lstStyle/>
          <a:p>
            <a:fld id="{9DF4919B-4047-4DB1-8B39-23A42AEBA556}" type="datetimeFigureOut">
              <a:rPr lang="hu-HU" smtClean="0"/>
              <a:t>2020.06.15.</a:t>
            </a:fld>
            <a:endParaRPr lang="hu-HU"/>
          </a:p>
        </p:txBody>
      </p:sp>
      <p:sp>
        <p:nvSpPr>
          <p:cNvPr id="6" name="Footer Placeholder 5"/>
          <p:cNvSpPr>
            <a:spLocks noGrp="1"/>
          </p:cNvSpPr>
          <p:nvPr>
            <p:ph type="ftr" sz="quarter" idx="11"/>
          </p:nvPr>
        </p:nvSpPr>
        <p:spPr/>
        <p:txBody>
          <a:bodyPr/>
          <a:lstStyle/>
          <a:p>
            <a:endParaRPr lang="hu-HU"/>
          </a:p>
        </p:txBody>
      </p:sp>
      <p:sp>
        <p:nvSpPr>
          <p:cNvPr id="7" name="Slide Number Placeholder 6"/>
          <p:cNvSpPr>
            <a:spLocks noGrp="1"/>
          </p:cNvSpPr>
          <p:nvPr>
            <p:ph type="sldNum" sz="quarter" idx="12"/>
          </p:nvPr>
        </p:nvSpPr>
        <p:spPr>
          <a:xfrm>
            <a:off x="8077200" y="6356350"/>
            <a:ext cx="609600" cy="365125"/>
          </a:xfrm>
        </p:spPr>
        <p:txBody>
          <a:bodyPr/>
          <a:lstStyle/>
          <a:p>
            <a:fld id="{F450ADBC-3396-4FFB-9E58-A6AB70DCADD4}" type="slidenum">
              <a:rPr lang="hu-HU" smtClean="0"/>
              <a:t>‹#›</a:t>
            </a:fld>
            <a:endParaRPr lang="hu-HU"/>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hu-HU" smtClean="0"/>
              <a:t>Kép beszúrásához kattintson az ikonra</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hu-HU" smtClean="0"/>
              <a:t>Mintacím szerkesztése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hu-HU" smtClean="0"/>
              <a:t>Mintaszöveg szerkesztése</a:t>
            </a:r>
          </a:p>
          <a:p>
            <a:pPr lvl="1" eaLnBrk="1" latinLnBrk="0" hangingPunct="1"/>
            <a:r>
              <a:rPr kumimoji="0" lang="hu-HU" smtClean="0"/>
              <a:t>Második szint</a:t>
            </a:r>
          </a:p>
          <a:p>
            <a:pPr lvl="2" eaLnBrk="1" latinLnBrk="0" hangingPunct="1"/>
            <a:r>
              <a:rPr kumimoji="0" lang="hu-HU" smtClean="0"/>
              <a:t>Harmadik szint</a:t>
            </a:r>
          </a:p>
          <a:p>
            <a:pPr lvl="3" eaLnBrk="1" latinLnBrk="0" hangingPunct="1"/>
            <a:r>
              <a:rPr kumimoji="0" lang="hu-HU" smtClean="0"/>
              <a:t>Negyedik szint</a:t>
            </a:r>
          </a:p>
          <a:p>
            <a:pPr lvl="4" eaLnBrk="1" latinLnBrk="0" hangingPunct="1"/>
            <a:r>
              <a:rPr kumimoji="0" lang="hu-HU" smtClean="0"/>
              <a:t>Ötödik szint</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9DF4919B-4047-4DB1-8B39-23A42AEBA556}" type="datetimeFigureOut">
              <a:rPr lang="hu-HU" smtClean="0"/>
              <a:t>2020.06.15.</a:t>
            </a:fld>
            <a:endParaRPr lang="hu-HU"/>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hu-HU"/>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F450ADBC-3396-4FFB-9E58-A6AB70DCADD4}" type="slidenum">
              <a:rPr lang="hu-HU" smtClean="0"/>
              <a:t>‹#›</a:t>
            </a:fld>
            <a:endParaRPr lang="hu-HU"/>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hyperlink" Target="https://www.16personalities.com/hu"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ctrTitle"/>
          </p:nvPr>
        </p:nvSpPr>
        <p:spPr/>
        <p:txBody>
          <a:bodyPr/>
          <a:lstStyle/>
          <a:p>
            <a:pPr algn="ctr"/>
            <a:r>
              <a:rPr lang="hu-HU" dirty="0"/>
              <a:t>4 személyiségtípus (vérmérséklet, habitus)</a:t>
            </a:r>
          </a:p>
        </p:txBody>
      </p:sp>
    </p:spTree>
    <p:extLst>
      <p:ext uri="{BB962C8B-B14F-4D97-AF65-F5344CB8AC3E}">
        <p14:creationId xmlns:p14="http://schemas.microsoft.com/office/powerpoint/2010/main" val="27468955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pPr algn="ctr"/>
            <a:r>
              <a:rPr lang="hu-HU" dirty="0"/>
              <a:t>Két hasonló ember találkozása</a:t>
            </a:r>
          </a:p>
        </p:txBody>
      </p:sp>
      <p:sp>
        <p:nvSpPr>
          <p:cNvPr id="3" name="Tartalom helye 2"/>
          <p:cNvSpPr>
            <a:spLocks noGrp="1"/>
          </p:cNvSpPr>
          <p:nvPr>
            <p:ph idx="1"/>
          </p:nvPr>
        </p:nvSpPr>
        <p:spPr/>
        <p:txBody>
          <a:bodyPr>
            <a:normAutofit fontScale="77500" lnSpcReduction="20000"/>
          </a:bodyPr>
          <a:lstStyle/>
          <a:p>
            <a:r>
              <a:rPr lang="hu-HU" dirty="0"/>
              <a:t>Két szangvinikus remekül elszórakoztatják egymást jobbnál jobb történetekkel, akár a legnagyobb katasztrófa kellős közepén is. S ennek eredményeként képesek bármikor elterelni a feladatokról a figyelmet.</a:t>
            </a:r>
          </a:p>
          <a:p>
            <a:r>
              <a:rPr lang="hu-HU" dirty="0"/>
              <a:t>Két flegmatikus akár órákon keresztül elvannak egymás mellett halkan és megértően. S keresik az alkalmat, hogy ugyanazt a békét és nyugalmat újra átélhessék egymás jelenlétében. Mert ennek révén szinte teljesen ki tudják zárni a külvilágot, s annak hatásait.</a:t>
            </a:r>
          </a:p>
          <a:p>
            <a:r>
              <a:rPr lang="hu-HU" dirty="0"/>
              <a:t>Két melankolikus tuti valami csavaros és nehezen megfejthető problémáról fog diskurálni, aminek fontosságáról és értelméről egy nem melankolikust meggyőzni esélytelen. Aminek következtében a tényleges feladatok megoldása a háttérbe kerülhet, amit jobb elkerülni.</a:t>
            </a:r>
          </a:p>
          <a:p>
            <a:r>
              <a:rPr lang="hu-HU" dirty="0"/>
              <a:t>Két kolerikust összeereszteni meg végkép nem jó gondolat. Bármin képesek egymással elcsatázni akár órákon át, megmérgezve és megnehezítve minden változásnak a lehetőségét.</a:t>
            </a:r>
          </a:p>
        </p:txBody>
      </p:sp>
    </p:spTree>
    <p:extLst>
      <p:ext uri="{BB962C8B-B14F-4D97-AF65-F5344CB8AC3E}">
        <p14:creationId xmlns:p14="http://schemas.microsoft.com/office/powerpoint/2010/main" val="27010890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endParaRPr lang="hu-HU"/>
          </a:p>
        </p:txBody>
      </p:sp>
      <p:sp>
        <p:nvSpPr>
          <p:cNvPr id="3" name="Tartalom helye 2"/>
          <p:cNvSpPr>
            <a:spLocks noGrp="1"/>
          </p:cNvSpPr>
          <p:nvPr>
            <p:ph idx="1"/>
          </p:nvPr>
        </p:nvSpPr>
        <p:spPr/>
        <p:txBody>
          <a:bodyPr>
            <a:normAutofit fontScale="77500" lnSpcReduction="20000"/>
          </a:bodyPr>
          <a:lstStyle/>
          <a:p>
            <a:r>
              <a:rPr lang="hu-HU" dirty="0"/>
              <a:t>A történet viszont itt kezd izgalmassá válni. Igazából senki sem tisztán az egyik típus, hanem valamelyik kettő, esetleg (mint én is) három megközelítés egyvelegével él a mindennapokban. Így lesz a 4 alapvető vérmérsékletből 12. Illetve számtalan átmenet a négy véglet között.</a:t>
            </a:r>
          </a:p>
          <a:p>
            <a:endParaRPr lang="hu-HU" dirty="0"/>
          </a:p>
          <a:p>
            <a:r>
              <a:rPr lang="hu-HU" dirty="0"/>
              <a:t>Ez azt jelenti, hogy egy szangvinikus-flegmatikus fanyar, skót humora teljesen jól együtt tud működni a szangvinikus-kolerikus szókimondásával, s a közös pont – megfelelő önismereti munka révén – képes együttműködni, akár még barátok is lehetnek. Annak ellenére, hogy alapesetben a </a:t>
            </a:r>
            <a:r>
              <a:rPr lang="hu-HU" dirty="0" err="1"/>
              <a:t>kolerikusok</a:t>
            </a:r>
            <a:r>
              <a:rPr lang="hu-HU" dirty="0"/>
              <a:t> és a </a:t>
            </a:r>
            <a:r>
              <a:rPr lang="hu-HU" dirty="0" err="1"/>
              <a:t>flegmatikusok</a:t>
            </a:r>
            <a:r>
              <a:rPr lang="hu-HU" dirty="0"/>
              <a:t> nem igazán jó </a:t>
            </a:r>
            <a:r>
              <a:rPr lang="hu-HU" dirty="0" err="1"/>
              <a:t>barátjai</a:t>
            </a:r>
            <a:r>
              <a:rPr lang="hu-HU" dirty="0"/>
              <a:t> egymásnak…</a:t>
            </a:r>
          </a:p>
          <a:p>
            <a:endParaRPr lang="hu-HU" dirty="0"/>
          </a:p>
          <a:p>
            <a:r>
              <a:rPr lang="hu-HU" dirty="0"/>
              <a:t>A 4 alapvető habitus, illetve a 12 kombináció átmeneteinek ismerete megadja azt a fajta szabadságot, hogy tudatosan értelmezni tudjuk a személyiségünk külső rétegét anélkül, hogy a mögöttes okokkal érdemben foglalkoznánk…</a:t>
            </a:r>
          </a:p>
        </p:txBody>
      </p:sp>
    </p:spTree>
    <p:extLst>
      <p:ext uri="{BB962C8B-B14F-4D97-AF65-F5344CB8AC3E}">
        <p14:creationId xmlns:p14="http://schemas.microsoft.com/office/powerpoint/2010/main" val="15885666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endParaRPr lang="hu-HU"/>
          </a:p>
        </p:txBody>
      </p:sp>
      <p:sp>
        <p:nvSpPr>
          <p:cNvPr id="3" name="Tartalom helye 2"/>
          <p:cNvSpPr>
            <a:spLocks noGrp="1"/>
          </p:cNvSpPr>
          <p:nvPr>
            <p:ph idx="1"/>
          </p:nvPr>
        </p:nvSpPr>
        <p:spPr/>
        <p:txBody>
          <a:bodyPr/>
          <a:lstStyle/>
          <a:p>
            <a:r>
              <a:rPr lang="hu-HU" dirty="0"/>
              <a:t>A négy vérmérsékleti típus hatásainak tudatosítása egy igen egyszerű megközelítést jelent az emberi psziché megértéséhez. Az alapvető reakciók ismeretében könnyedén tudunk alkalmas hozzáállást kialakítani akkor is, ha valaki épp túltolja valamelyik reagálási típust, s ami pont nem támogatja a haladást.</a:t>
            </a:r>
          </a:p>
          <a:p>
            <a:endParaRPr lang="hu-HU" dirty="0"/>
          </a:p>
          <a:p>
            <a:r>
              <a:rPr lang="hu-HU" dirty="0"/>
              <a:t>A baj akkor van, amikor ezen reakcióinkat elkezdjük állandónak és megmásíthatatlannak kezelni.</a:t>
            </a:r>
          </a:p>
        </p:txBody>
      </p:sp>
    </p:spTree>
    <p:extLst>
      <p:ext uri="{BB962C8B-B14F-4D97-AF65-F5344CB8AC3E}">
        <p14:creationId xmlns:p14="http://schemas.microsoft.com/office/powerpoint/2010/main" val="40679129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395536" y="0"/>
            <a:ext cx="8229600" cy="1143000"/>
          </a:xfrm>
        </p:spPr>
        <p:txBody>
          <a:bodyPr/>
          <a:lstStyle/>
          <a:p>
            <a:endParaRPr lang="hu-HU"/>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35696" y="1124744"/>
            <a:ext cx="5461564" cy="50678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474688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143000"/>
            <a:ext cx="6096000" cy="457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916663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endParaRPr lang="hu-HU"/>
          </a:p>
        </p:txBody>
      </p:sp>
      <p:sp>
        <p:nvSpPr>
          <p:cNvPr id="3" name="Tartalom helye 2"/>
          <p:cNvSpPr>
            <a:spLocks noGrp="1"/>
          </p:cNvSpPr>
          <p:nvPr>
            <p:ph idx="1"/>
          </p:nvPr>
        </p:nvSpPr>
        <p:spPr/>
        <p:txBody>
          <a:bodyPr/>
          <a:lstStyle/>
          <a:p>
            <a:r>
              <a:rPr lang="hu-HU" dirty="0" smtClean="0"/>
              <a:t>A </a:t>
            </a:r>
            <a:r>
              <a:rPr lang="hu-HU" dirty="0" err="1" smtClean="0"/>
              <a:t>személyiségtipusokról</a:t>
            </a:r>
            <a:r>
              <a:rPr lang="hu-HU" dirty="0" smtClean="0"/>
              <a:t> bővebben olvashatnak az interneten, és megtalálják az ehhez tartozó teszteket is.</a:t>
            </a:r>
          </a:p>
          <a:p>
            <a:r>
              <a:rPr lang="hu-HU" dirty="0" smtClean="0"/>
              <a:t>Az alábbi linken egy különösen érdekes tesztet találnak.</a:t>
            </a:r>
          </a:p>
          <a:p>
            <a:r>
              <a:rPr lang="hu-HU" dirty="0">
                <a:hlinkClick r:id="rId2"/>
              </a:rPr>
              <a:t>https://</a:t>
            </a:r>
            <a:r>
              <a:rPr lang="hu-HU" dirty="0" smtClean="0">
                <a:hlinkClick r:id="rId2"/>
              </a:rPr>
              <a:t>www.16personalities.com/hu</a:t>
            </a:r>
            <a:endParaRPr lang="hu-HU" dirty="0" smtClean="0"/>
          </a:p>
          <a:p>
            <a:endParaRPr lang="hu-HU" dirty="0"/>
          </a:p>
        </p:txBody>
      </p:sp>
    </p:spTree>
    <p:extLst>
      <p:ext uri="{BB962C8B-B14F-4D97-AF65-F5344CB8AC3E}">
        <p14:creationId xmlns:p14="http://schemas.microsoft.com/office/powerpoint/2010/main" val="19908676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endParaRPr lang="hu-HU"/>
          </a:p>
        </p:txBody>
      </p:sp>
      <p:sp>
        <p:nvSpPr>
          <p:cNvPr id="3" name="Tartalom helye 2"/>
          <p:cNvSpPr>
            <a:spLocks noGrp="1"/>
          </p:cNvSpPr>
          <p:nvPr>
            <p:ph idx="1"/>
          </p:nvPr>
        </p:nvSpPr>
        <p:spPr/>
        <p:txBody>
          <a:bodyPr>
            <a:normAutofit/>
          </a:bodyPr>
          <a:lstStyle/>
          <a:p>
            <a:pPr marL="0" indent="0" algn="ctr">
              <a:buNone/>
            </a:pPr>
            <a:r>
              <a:rPr lang="hu-HU" sz="4800" dirty="0" smtClean="0"/>
              <a:t>KÖSZÖNÖM A FIGYELMET!</a:t>
            </a:r>
            <a:endParaRPr lang="hu-HU" sz="4800" dirty="0"/>
          </a:p>
        </p:txBody>
      </p:sp>
    </p:spTree>
    <p:extLst>
      <p:ext uri="{BB962C8B-B14F-4D97-AF65-F5344CB8AC3E}">
        <p14:creationId xmlns:p14="http://schemas.microsoft.com/office/powerpoint/2010/main" val="9205839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endParaRPr lang="hu-HU"/>
          </a:p>
        </p:txBody>
      </p:sp>
      <p:sp>
        <p:nvSpPr>
          <p:cNvPr id="3" name="Tartalom helye 2"/>
          <p:cNvSpPr>
            <a:spLocks noGrp="1"/>
          </p:cNvSpPr>
          <p:nvPr>
            <p:ph idx="1"/>
          </p:nvPr>
        </p:nvSpPr>
        <p:spPr/>
        <p:txBody>
          <a:bodyPr/>
          <a:lstStyle/>
          <a:p>
            <a:r>
              <a:rPr lang="hu-HU" dirty="0"/>
              <a:t>Ha személyiségünk (vérmérsékletünk, habitusunk) felszínét meg akarjuk ismerni, semmi mást nem érdemes végiggondolnunk, csupán azt, mit teszünk egy kritikus helyzetekben</a:t>
            </a:r>
            <a:r>
              <a:rPr lang="hu-HU" dirty="0" smtClean="0"/>
              <a:t>.</a:t>
            </a:r>
          </a:p>
          <a:p>
            <a:r>
              <a:rPr lang="hu-HU" dirty="0"/>
              <a:t>Elméletileg ezen reakciónk minden egyes helyzetben eltérőek lehetnek, de sokszor azt tapasztaljuk, hogy hasonló helyzetekben a reakciónk is nagyon hasonlók. De ez nem törvényszerű. Simán előfordulhat, hogy eltérő helyzetekben a reakciónk is jelentősen el fog térni.</a:t>
            </a:r>
          </a:p>
        </p:txBody>
      </p:sp>
    </p:spTree>
    <p:extLst>
      <p:ext uri="{BB962C8B-B14F-4D97-AF65-F5344CB8AC3E}">
        <p14:creationId xmlns:p14="http://schemas.microsoft.com/office/powerpoint/2010/main" val="5870803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fontScale="90000"/>
          </a:bodyPr>
          <a:lstStyle/>
          <a:p>
            <a:pPr algn="ctr"/>
            <a:r>
              <a:rPr lang="hu-HU" dirty="0"/>
              <a:t>Személyiségteszt: a 4 habitus (alapreakció)</a:t>
            </a:r>
          </a:p>
        </p:txBody>
      </p:sp>
      <p:sp>
        <p:nvSpPr>
          <p:cNvPr id="3" name="Tartalom helye 2"/>
          <p:cNvSpPr>
            <a:spLocks noGrp="1"/>
          </p:cNvSpPr>
          <p:nvPr>
            <p:ph idx="1"/>
          </p:nvPr>
        </p:nvSpPr>
        <p:spPr/>
        <p:txBody>
          <a:bodyPr>
            <a:normAutofit fontScale="92500"/>
          </a:bodyPr>
          <a:lstStyle/>
          <a:p>
            <a:r>
              <a:rPr lang="hu-HU" dirty="0"/>
              <a:t>Van 4 alapvető reakciótípus, amit a nehézséget vagy a frusztrációt okozó érzések és helyzetekkel tenni </a:t>
            </a:r>
            <a:r>
              <a:rPr lang="hu-HU" dirty="0" smtClean="0"/>
              <a:t>szoktunk</a:t>
            </a:r>
            <a:r>
              <a:rPr lang="hu-HU" dirty="0"/>
              <a:t>:</a:t>
            </a:r>
          </a:p>
          <a:p>
            <a:endParaRPr lang="hu-HU" dirty="0"/>
          </a:p>
          <a:p>
            <a:r>
              <a:rPr lang="hu-HU" dirty="0"/>
              <a:t>figyelmen kívül hagyjuk, és mással kezdünk el foglalkozni;</a:t>
            </a:r>
          </a:p>
          <a:p>
            <a:r>
              <a:rPr lang="hu-HU" dirty="0"/>
              <a:t>elkezdjük elemezni, s kitalálni, mi lehet a történet hátterében;</a:t>
            </a:r>
          </a:p>
          <a:p>
            <a:r>
              <a:rPr lang="hu-HU" dirty="0"/>
              <a:t>elkezdünk harcolni ellene, és el akarjuk távolítani az életünkből;</a:t>
            </a:r>
          </a:p>
          <a:p>
            <a:r>
              <a:rPr lang="hu-HU" dirty="0"/>
              <a:t>Vagy nemes egyszerűséggel el akarunk előle menekülni</a:t>
            </a:r>
          </a:p>
        </p:txBody>
      </p:sp>
    </p:spTree>
    <p:extLst>
      <p:ext uri="{BB962C8B-B14F-4D97-AF65-F5344CB8AC3E}">
        <p14:creationId xmlns:p14="http://schemas.microsoft.com/office/powerpoint/2010/main" val="27273296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pPr algn="ctr"/>
            <a:r>
              <a:rPr lang="hu-HU" dirty="0"/>
              <a:t>A 4 vérmérsékleti típus alapja</a:t>
            </a:r>
          </a:p>
        </p:txBody>
      </p:sp>
      <p:sp>
        <p:nvSpPr>
          <p:cNvPr id="3" name="Tartalom helye 2"/>
          <p:cNvSpPr>
            <a:spLocks noGrp="1"/>
          </p:cNvSpPr>
          <p:nvPr>
            <p:ph idx="1"/>
          </p:nvPr>
        </p:nvSpPr>
        <p:spPr/>
        <p:txBody>
          <a:bodyPr/>
          <a:lstStyle/>
          <a:p>
            <a:r>
              <a:rPr lang="hu-HU" dirty="0"/>
              <a:t>A görög orvos, Hippokratész 4 őselemből vezette le a világot. A 4 őselemnek volt egy-egy alaptulajdonsága is, ami alapvetően meghatározta az </a:t>
            </a:r>
            <a:r>
              <a:rPr lang="hu-HU" dirty="0" smtClean="0"/>
              <a:t>emberi működésünket.</a:t>
            </a:r>
          </a:p>
          <a:p>
            <a:r>
              <a:rPr lang="hu-HU" dirty="0"/>
              <a:t>A víznek az összetartozás a fő ismérve;</a:t>
            </a:r>
          </a:p>
          <a:p>
            <a:r>
              <a:rPr lang="hu-HU" dirty="0"/>
              <a:t>A tűznek a hő (a meleg);</a:t>
            </a:r>
          </a:p>
          <a:p>
            <a:r>
              <a:rPr lang="hu-HU" dirty="0"/>
              <a:t>A szélnek a mozgás;</a:t>
            </a:r>
          </a:p>
          <a:p>
            <a:r>
              <a:rPr lang="hu-HU" dirty="0"/>
              <a:t>A földnek a szilárdság s a mozdulatlanság.</a:t>
            </a:r>
          </a:p>
        </p:txBody>
      </p:sp>
    </p:spTree>
    <p:extLst>
      <p:ext uri="{BB962C8B-B14F-4D97-AF65-F5344CB8AC3E}">
        <p14:creationId xmlns:p14="http://schemas.microsoft.com/office/powerpoint/2010/main" val="8143301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endParaRPr lang="hu-HU"/>
          </a:p>
        </p:txBody>
      </p:sp>
      <p:sp>
        <p:nvSpPr>
          <p:cNvPr id="3" name="Tartalom helye 2"/>
          <p:cNvSpPr>
            <a:spLocks noGrp="1"/>
          </p:cNvSpPr>
          <p:nvPr>
            <p:ph idx="1"/>
          </p:nvPr>
        </p:nvSpPr>
        <p:spPr/>
        <p:txBody>
          <a:bodyPr>
            <a:normAutofit lnSpcReduction="10000"/>
          </a:bodyPr>
          <a:lstStyle/>
          <a:p>
            <a:r>
              <a:rPr lang="hu-HU" dirty="0"/>
              <a:t>Ezen alapvető elemeknek illetve minőségeknek a működése révén határozta meg a betegségek tulajdonságait, s ennek mentén határozta meg azt is, milyen gyógymódra van szükség.</a:t>
            </a:r>
          </a:p>
          <a:p>
            <a:endParaRPr lang="hu-HU" dirty="0"/>
          </a:p>
          <a:p>
            <a:r>
              <a:rPr lang="hu-HU" dirty="0"/>
              <a:t>Ahhoz, hogy ezen minőségekhez kapcsolódó energetikai kibillenéseket fel tudja könnyen ismerni, megfigyelte azt is, hogy a szervezet belső energetikai eltolódásaink a nyomai megjelennek a személyiségünkben, s ezek révén a tipikus reakcióinkban is.</a:t>
            </a:r>
          </a:p>
        </p:txBody>
      </p:sp>
    </p:spTree>
    <p:extLst>
      <p:ext uri="{BB962C8B-B14F-4D97-AF65-F5344CB8AC3E}">
        <p14:creationId xmlns:p14="http://schemas.microsoft.com/office/powerpoint/2010/main" val="24335368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endParaRPr lang="hu-HU"/>
          </a:p>
        </p:txBody>
      </p:sp>
      <p:sp>
        <p:nvSpPr>
          <p:cNvPr id="3" name="Tartalom helye 2"/>
          <p:cNvSpPr>
            <a:spLocks noGrp="1"/>
          </p:cNvSpPr>
          <p:nvPr>
            <p:ph idx="1"/>
          </p:nvPr>
        </p:nvSpPr>
        <p:spPr/>
        <p:txBody>
          <a:bodyPr>
            <a:normAutofit fontScale="92500" lnSpcReduction="10000"/>
          </a:bodyPr>
          <a:lstStyle/>
          <a:p>
            <a:r>
              <a:rPr lang="hu-HU" dirty="0"/>
              <a:t>A víztúlsúlyos jellem alapvetően elemez (keresi a kapcsolódási pontokat). Őket nevezzük Melankolikus személyiségtípusúnak.</a:t>
            </a:r>
          </a:p>
          <a:p>
            <a:r>
              <a:rPr lang="hu-HU" dirty="0"/>
              <a:t>A tűztúlsúlyos jellem pedig harcol (folyamatosan haragra gerjed). Őket nevezzük Kolerikus személyiségtípusúnak.</a:t>
            </a:r>
          </a:p>
          <a:p>
            <a:r>
              <a:rPr lang="hu-HU" dirty="0"/>
              <a:t>A széltúlsúlyos jellem alapvetően figyelmen kívül hagyja az élet ezernyi összetevőjének zömét (mert a gondolatai és érzései állandóan cikáznak). Őket nevezzük Szangvinikus személyiségtípusúnak.</a:t>
            </a:r>
          </a:p>
          <a:p>
            <a:r>
              <a:rPr lang="hu-HU" dirty="0"/>
              <a:t>A földtúlsúlyos jellem alapvetően elkerül (mert a nyugalmat keresi). Őket nevezzük Flegmatikus személyiségtípusúnak.</a:t>
            </a:r>
          </a:p>
        </p:txBody>
      </p:sp>
    </p:spTree>
    <p:extLst>
      <p:ext uri="{BB962C8B-B14F-4D97-AF65-F5344CB8AC3E}">
        <p14:creationId xmlns:p14="http://schemas.microsoft.com/office/powerpoint/2010/main" val="35005661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fontScale="90000"/>
          </a:bodyPr>
          <a:lstStyle/>
          <a:p>
            <a:pPr algn="ctr"/>
            <a:r>
              <a:rPr lang="fr-FR" dirty="0"/>
              <a:t>A 4 vérmérséklet (habitus) egymásra hatása</a:t>
            </a:r>
            <a:endParaRPr lang="hu-HU"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91680" y="2204864"/>
            <a:ext cx="5472608" cy="34563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68545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endParaRPr lang="hu-HU"/>
          </a:p>
        </p:txBody>
      </p:sp>
      <p:sp>
        <p:nvSpPr>
          <p:cNvPr id="3" name="Tartalom helye 2"/>
          <p:cNvSpPr>
            <a:spLocks noGrp="1"/>
          </p:cNvSpPr>
          <p:nvPr>
            <p:ph idx="1"/>
          </p:nvPr>
        </p:nvSpPr>
        <p:spPr/>
        <p:txBody>
          <a:bodyPr>
            <a:normAutofit fontScale="70000" lnSpcReduction="20000"/>
          </a:bodyPr>
          <a:lstStyle/>
          <a:p>
            <a:r>
              <a:rPr lang="hu-HU" dirty="0"/>
              <a:t>Amikor ezen alaptípusok találkoznak egymással, akkor a 4 szélsőség hatása elkezd lágyulni s formálódni. Ezen hatás révén válik az életünk annyira sokszínűvé is, ha teret engedünk neki.</a:t>
            </a:r>
          </a:p>
          <a:p>
            <a:endParaRPr lang="hu-HU" dirty="0"/>
          </a:p>
          <a:p>
            <a:r>
              <a:rPr lang="hu-HU" dirty="0"/>
              <a:t>Egy melankolikust egy kolerikus döntésre késztet, egy flegmatikus hatására nyugalomra lel. De egy szangvinikus személyiségtípussal nem tud mit kezdeni, mert szétzilálódik a belső világa.</a:t>
            </a:r>
          </a:p>
          <a:p>
            <a:r>
              <a:rPr lang="hu-HU" dirty="0"/>
              <a:t>Egy kolerikust egy szangvinikus mozgásra gerjeszt, egy melankolikus pedig megfontoltságra késztet. De egy flegmatikus személyiségtípussal nem tud mit kezdeni, mert a </a:t>
            </a:r>
            <a:r>
              <a:rPr lang="hu-HU" dirty="0" err="1"/>
              <a:t>kolerikusok</a:t>
            </a:r>
            <a:r>
              <a:rPr lang="hu-HU" dirty="0"/>
              <a:t> nem szeretnek dolgokat alaposabban átgondolni.</a:t>
            </a:r>
          </a:p>
          <a:p>
            <a:r>
              <a:rPr lang="hu-HU" dirty="0"/>
              <a:t>Egy szangvinikust egy kolerikus összeszedettebbé tesz, egy flegmatikus pedig lenyugtatja. De egy melankolikus személyiségtípussal nem tud mit kezdeni, mert elveszti azt a lendületét, ami élteti őt.</a:t>
            </a:r>
          </a:p>
          <a:p>
            <a:r>
              <a:rPr lang="hu-HU" dirty="0"/>
              <a:t>Egy flegmatikust egy szangvinikus mozgásra gerjeszt, egy melankolikus pedig kizökkentheti a belső önsajnálatából. De egy kolerikus személyiségtípussal nem tud mit kezdeni, mert a </a:t>
            </a:r>
            <a:r>
              <a:rPr lang="hu-HU" dirty="0" err="1"/>
              <a:t>kolerikusok</a:t>
            </a:r>
            <a:r>
              <a:rPr lang="hu-HU" dirty="0"/>
              <a:t> erőszakossága felerősíti a félelmeit.</a:t>
            </a:r>
          </a:p>
        </p:txBody>
      </p:sp>
    </p:spTree>
    <p:extLst>
      <p:ext uri="{BB962C8B-B14F-4D97-AF65-F5344CB8AC3E}">
        <p14:creationId xmlns:p14="http://schemas.microsoft.com/office/powerpoint/2010/main" val="22490772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a:bodyPr>
          <a:lstStyle/>
          <a:p>
            <a:pPr algn="ctr"/>
            <a:r>
              <a:rPr lang="hu-HU" sz="2400" dirty="0"/>
              <a:t>A négy vérmérsékleti típus tulajdonságainak megjegyzéséhez érdemes az alapokat is tudni és használni</a:t>
            </a:r>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75656" y="1988840"/>
            <a:ext cx="6182816" cy="42506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2962605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Áramlás">
  <a:themeElements>
    <a:clrScheme name="Áramlás">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Áramlás">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Áramlás">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11</TotalTime>
  <Words>877</Words>
  <Application>Microsoft Office PowerPoint</Application>
  <PresentationFormat>Diavetítés a képernyőre (4:3 oldalarány)</PresentationFormat>
  <Paragraphs>48</Paragraphs>
  <Slides>16</Slides>
  <Notes>0</Notes>
  <HiddenSlides>0</HiddenSlides>
  <MMClips>0</MMClips>
  <ScaleCrop>false</ScaleCrop>
  <HeadingPairs>
    <vt:vector size="6" baseType="variant">
      <vt:variant>
        <vt:lpstr>Használt betűtípusok</vt:lpstr>
      </vt:variant>
      <vt:variant>
        <vt:i4>3</vt:i4>
      </vt:variant>
      <vt:variant>
        <vt:lpstr>Téma</vt:lpstr>
      </vt:variant>
      <vt:variant>
        <vt:i4>1</vt:i4>
      </vt:variant>
      <vt:variant>
        <vt:lpstr>Diacímek</vt:lpstr>
      </vt:variant>
      <vt:variant>
        <vt:i4>16</vt:i4>
      </vt:variant>
    </vt:vector>
  </HeadingPairs>
  <TitlesOfParts>
    <vt:vector size="20" baseType="lpstr">
      <vt:lpstr>Calibri</vt:lpstr>
      <vt:lpstr>Constantia</vt:lpstr>
      <vt:lpstr>Wingdings 2</vt:lpstr>
      <vt:lpstr>Áramlás</vt:lpstr>
      <vt:lpstr>4 személyiségtípus (vérmérséklet, habitus)</vt:lpstr>
      <vt:lpstr>PowerPoint-bemutató</vt:lpstr>
      <vt:lpstr>Személyiségteszt: a 4 habitus (alapreakció)</vt:lpstr>
      <vt:lpstr>A 4 vérmérsékleti típus alapja</vt:lpstr>
      <vt:lpstr>PowerPoint-bemutató</vt:lpstr>
      <vt:lpstr>PowerPoint-bemutató</vt:lpstr>
      <vt:lpstr>A 4 vérmérséklet (habitus) egymásra hatása</vt:lpstr>
      <vt:lpstr>PowerPoint-bemutató</vt:lpstr>
      <vt:lpstr>A négy vérmérsékleti típus tulajdonságainak megjegyzéséhez érdemes az alapokat is tudni és használni</vt:lpstr>
      <vt:lpstr>Két hasonló ember találkozása</vt:lpstr>
      <vt:lpstr>PowerPoint-bemutató</vt:lpstr>
      <vt:lpstr>PowerPoint-bemutató</vt:lpstr>
      <vt:lpstr>PowerPoint-bemutató</vt:lpstr>
      <vt:lpstr>PowerPoint-bemutató</vt:lpstr>
      <vt:lpstr>PowerPoint-bemutató</vt:lpstr>
      <vt:lpstr>PowerPoint-bemutató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4 személyiségtípus (vérmérséklet, habitus)</dc:title>
  <dc:creator>user</dc:creator>
  <cp:lastModifiedBy>Molnár Csaba</cp:lastModifiedBy>
  <cp:revision>11</cp:revision>
  <dcterms:created xsi:type="dcterms:W3CDTF">2020-06-15T13:08:18Z</dcterms:created>
  <dcterms:modified xsi:type="dcterms:W3CDTF">2020-06-15T16:16:59Z</dcterms:modified>
</cp:coreProperties>
</file>