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84" r:id="rId9"/>
    <p:sldId id="263" r:id="rId10"/>
    <p:sldId id="264" r:id="rId11"/>
    <p:sldId id="285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2" r:id="rId20"/>
    <p:sldId id="273" r:id="rId21"/>
    <p:sldId id="274" r:id="rId22"/>
    <p:sldId id="275" r:id="rId23"/>
    <p:sldId id="276" r:id="rId24"/>
    <p:sldId id="286" r:id="rId25"/>
    <p:sldId id="287" r:id="rId26"/>
    <p:sldId id="288" r:id="rId27"/>
    <p:sldId id="277" r:id="rId28"/>
    <p:sldId id="278" r:id="rId29"/>
    <p:sldId id="279" r:id="rId30"/>
    <p:sldId id="280" r:id="rId31"/>
    <p:sldId id="281" r:id="rId32"/>
    <p:sldId id="282" r:id="rId33"/>
    <p:sldId id="283" r:id="rId34"/>
    <p:sldId id="289" r:id="rId35"/>
    <p:sldId id="290" r:id="rId36"/>
    <p:sldId id="291" r:id="rId37"/>
    <p:sldId id="292" r:id="rId38"/>
    <p:sldId id="299" r:id="rId39"/>
    <p:sldId id="293" r:id="rId40"/>
    <p:sldId id="294" r:id="rId41"/>
    <p:sldId id="298" r:id="rId42"/>
  </p:sldIdLst>
  <p:sldSz cx="9144000" cy="6858000" type="screen4x3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69" autoAdjust="0"/>
    <p:restoredTop sz="94660"/>
  </p:normalViewPr>
  <p:slideViewPr>
    <p:cSldViewPr>
      <p:cViewPr varScale="1">
        <p:scale>
          <a:sx n="107" d="100"/>
          <a:sy n="107" d="100"/>
        </p:scale>
        <p:origin x="1740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ableStyles" Target="tableStyles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/>
              <a:t>Alcím mintájának szerkesztése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4919B-4047-4DB1-8B39-23A42AEBA556}" type="datetimeFigureOut">
              <a:rPr lang="hu-HU" smtClean="0"/>
              <a:t>2024. 04. 30.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0ADBC-3396-4FFB-9E58-A6AB70DCAD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4919B-4047-4DB1-8B39-23A42AEBA556}" type="datetimeFigureOut">
              <a:rPr lang="hu-HU" smtClean="0"/>
              <a:t>2024. 04. 30.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0ADBC-3396-4FFB-9E58-A6AB70DCAD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4919B-4047-4DB1-8B39-23A42AEBA556}" type="datetimeFigureOut">
              <a:rPr lang="hu-HU" smtClean="0"/>
              <a:t>2024. 04. 30.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0ADBC-3396-4FFB-9E58-A6AB70DCADD4}" type="slidenum">
              <a:rPr lang="hu-HU" smtClean="0"/>
              <a:t>‹#›</a:t>
            </a:fld>
            <a:endParaRPr lang="hu-HU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4919B-4047-4DB1-8B39-23A42AEBA556}" type="datetimeFigureOut">
              <a:rPr lang="hu-HU" smtClean="0"/>
              <a:t>2024. 04. 30.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0ADBC-3396-4FFB-9E58-A6AB70DCADD4}" type="slidenum">
              <a:rPr lang="hu-HU" smtClean="0"/>
              <a:t>‹#›</a:t>
            </a:fld>
            <a:endParaRPr lang="hu-H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4919B-4047-4DB1-8B39-23A42AEBA556}" type="datetimeFigureOut">
              <a:rPr lang="hu-HU" smtClean="0"/>
              <a:t>2024. 04. 30.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0ADBC-3396-4FFB-9E58-A6AB70DCAD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4919B-4047-4DB1-8B39-23A42AEBA556}" type="datetimeFigureOut">
              <a:rPr lang="hu-HU" smtClean="0"/>
              <a:t>2024. 04. 30.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0ADBC-3396-4FFB-9E58-A6AB70DCADD4}" type="slidenum">
              <a:rPr lang="hu-HU" smtClean="0"/>
              <a:t>‹#›</a:t>
            </a:fld>
            <a:endParaRPr lang="hu-H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/>
              <a:t>Mintacím szerkesztése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4919B-4047-4DB1-8B39-23A42AEBA556}" type="datetimeFigureOut">
              <a:rPr lang="hu-HU" smtClean="0"/>
              <a:t>2024. 04. 30.</a:t>
            </a:fld>
            <a:endParaRPr lang="hu-H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0ADBC-3396-4FFB-9E58-A6AB70DCAD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4919B-4047-4DB1-8B39-23A42AEBA556}" type="datetimeFigureOut">
              <a:rPr lang="hu-HU" smtClean="0"/>
              <a:t>2024. 04. 30.</a:t>
            </a:fld>
            <a:endParaRPr lang="hu-H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0ADBC-3396-4FFB-9E58-A6AB70DCAD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4919B-4047-4DB1-8B39-23A42AEBA556}" type="datetimeFigureOut">
              <a:rPr lang="hu-HU" smtClean="0"/>
              <a:t>2024. 04. 30.</a:t>
            </a:fld>
            <a:endParaRPr lang="hu-H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0ADBC-3396-4FFB-9E58-A6AB70DCAD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4919B-4047-4DB1-8B39-23A42AEBA556}" type="datetimeFigureOut">
              <a:rPr lang="hu-HU" smtClean="0"/>
              <a:t>2024. 04. 30.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0ADBC-3396-4FFB-9E58-A6AB70DCADD4}" type="slidenum">
              <a:rPr lang="hu-HU" smtClean="0"/>
              <a:t>‹#›</a:t>
            </a:fld>
            <a:endParaRPr lang="hu-H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4919B-4047-4DB1-8B39-23A42AEBA556}" type="datetimeFigureOut">
              <a:rPr lang="hu-HU" smtClean="0"/>
              <a:t>2024. 04. 30.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0ADBC-3396-4FFB-9E58-A6AB70DCADD4}" type="slidenum">
              <a:rPr lang="hu-HU" smtClean="0"/>
              <a:t>‹#›</a:t>
            </a:fld>
            <a:endParaRPr lang="hu-H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u-HU"/>
              <a:t>Kép beszúrásához kattintson az ikonra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9DF4919B-4047-4DB1-8B39-23A42AEBA556}" type="datetimeFigureOut">
              <a:rPr lang="hu-HU" smtClean="0"/>
              <a:t>2024. 04. 30.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F450ADBC-3396-4FFB-9E58-A6AB70DCADD4}" type="slidenum">
              <a:rPr lang="hu-HU" smtClean="0"/>
              <a:t>‹#›</a:t>
            </a:fld>
            <a:endParaRPr lang="hu-H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hu-HU" dirty="0"/>
              <a:t>Kérdezési technikák</a:t>
            </a:r>
            <a:br>
              <a:rPr lang="hu-HU" dirty="0"/>
            </a:br>
            <a:endParaRPr lang="hu-HU" dirty="0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98235188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rtalom helye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/>
              <a:t>konkrét információkra kérdez rá,</a:t>
            </a:r>
          </a:p>
          <a:p>
            <a:endParaRPr lang="hu-HU" dirty="0"/>
          </a:p>
          <a:p>
            <a:r>
              <a:rPr lang="hu-HU" dirty="0"/>
              <a:t>alkalmas tényszerű információk ellenőrzésére,</a:t>
            </a:r>
          </a:p>
          <a:p>
            <a:endParaRPr lang="hu-HU" dirty="0"/>
          </a:p>
          <a:p>
            <a:r>
              <a:rPr lang="hu-HU" dirty="0"/>
              <a:t>alkalmas a fecsegők „leállítására”.</a:t>
            </a:r>
          </a:p>
          <a:p>
            <a:endParaRPr lang="hu-HU" dirty="0"/>
          </a:p>
        </p:txBody>
      </p:sp>
      <p:sp>
        <p:nvSpPr>
          <p:cNvPr id="3" name="Cím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Előnyei</a:t>
            </a:r>
          </a:p>
        </p:txBody>
      </p:sp>
    </p:spTree>
    <p:extLst>
      <p:ext uri="{BB962C8B-B14F-4D97-AF65-F5344CB8AC3E}">
        <p14:creationId xmlns:p14="http://schemas.microsoft.com/office/powerpoint/2010/main" val="394463165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rtalom helye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hu-HU" dirty="0"/>
              <a:t>akadályozzák a természetes beszélgetést, személytelenné válhat a beszélgetés, uralkodást fejezhetünk ki vele, túl gyors igen vagy nem válasz érkezhet.</a:t>
            </a:r>
          </a:p>
        </p:txBody>
      </p:sp>
      <p:sp>
        <p:nvSpPr>
          <p:cNvPr id="3" name="Cím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Hátrányai: </a:t>
            </a:r>
          </a:p>
        </p:txBody>
      </p:sp>
    </p:spTree>
    <p:extLst>
      <p:ext uri="{BB962C8B-B14F-4D97-AF65-F5344CB8AC3E}">
        <p14:creationId xmlns:p14="http://schemas.microsoft.com/office/powerpoint/2010/main" val="47306514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rtalom helye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/>
              <a:t>A pontosító kérdés a szóban forgó dolog részleteire kérdez rá és ezzel az ismeret egy következő szintjére kívánja eljuttatni a megkérdezetett. Gyakran alkalmazott fordulata pl. „konkrétan mire gondol”, mondjon egy-két kézzelfogható részletet”, „egészen pontosan mire gondol”.</a:t>
            </a:r>
          </a:p>
          <a:p>
            <a:endParaRPr lang="hu-HU" dirty="0"/>
          </a:p>
        </p:txBody>
      </p:sp>
      <p:sp>
        <p:nvSpPr>
          <p:cNvPr id="3" name="Cím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/>
              <a:t>Pontosító kérdés</a:t>
            </a:r>
            <a:br>
              <a:rPr lang="hu-HU" dirty="0"/>
            </a:b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82300790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rtalom helye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/>
              <a:t>a kérdezőnek és a megkérdezettnek egyaránt segít összpontosítani,</a:t>
            </a:r>
          </a:p>
          <a:p>
            <a:endParaRPr lang="hu-HU" dirty="0"/>
          </a:p>
          <a:p>
            <a:r>
              <a:rPr lang="hu-HU" dirty="0"/>
              <a:t>konkrét és részletes információt ad,</a:t>
            </a:r>
          </a:p>
          <a:p>
            <a:endParaRPr lang="hu-HU" dirty="0"/>
          </a:p>
          <a:p>
            <a:r>
              <a:rPr lang="hu-HU" dirty="0"/>
              <a:t>felszínre hozza az első kérdésre adott válasz mögötti tényeket, információkat.</a:t>
            </a:r>
          </a:p>
          <a:p>
            <a:endParaRPr lang="hu-HU" dirty="0"/>
          </a:p>
        </p:txBody>
      </p:sp>
      <p:sp>
        <p:nvSpPr>
          <p:cNvPr id="3" name="Cím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Előnyei</a:t>
            </a:r>
          </a:p>
        </p:txBody>
      </p:sp>
    </p:spTree>
    <p:extLst>
      <p:ext uri="{BB962C8B-B14F-4D97-AF65-F5344CB8AC3E}">
        <p14:creationId xmlns:p14="http://schemas.microsoft.com/office/powerpoint/2010/main" val="423780354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rtalom helye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/>
              <a:t>Az alternatív kérdés a választás lehetőségét kínálja fel, különösen alkalmas igényfelmérésénél, képzések zárásánál, vizsgáztatásnál, időpont egyeztetésnél.</a:t>
            </a:r>
          </a:p>
          <a:p>
            <a:endParaRPr lang="hu-HU" dirty="0"/>
          </a:p>
        </p:txBody>
      </p:sp>
      <p:sp>
        <p:nvSpPr>
          <p:cNvPr id="3" name="Cím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/>
              <a:t>Alternatív kérdés</a:t>
            </a:r>
            <a:br>
              <a:rPr lang="hu-HU" dirty="0"/>
            </a:b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79377438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rtalom helye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/>
              <a:t>a kérdező kézben tartja a beszélgetés menetét,</a:t>
            </a:r>
          </a:p>
          <a:p>
            <a:endParaRPr lang="hu-HU" dirty="0"/>
          </a:p>
          <a:p>
            <a:r>
              <a:rPr lang="hu-HU" dirty="0"/>
              <a:t>a kérdező kínál fel lehetőségeket.</a:t>
            </a:r>
          </a:p>
          <a:p>
            <a:endParaRPr lang="hu-HU" dirty="0"/>
          </a:p>
        </p:txBody>
      </p:sp>
      <p:sp>
        <p:nvSpPr>
          <p:cNvPr id="3" name="Cím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Előnyei</a:t>
            </a:r>
          </a:p>
        </p:txBody>
      </p:sp>
    </p:spTree>
    <p:extLst>
      <p:ext uri="{BB962C8B-B14F-4D97-AF65-F5344CB8AC3E}">
        <p14:creationId xmlns:p14="http://schemas.microsoft.com/office/powerpoint/2010/main" val="218046004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rtalom helye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u-HU" dirty="0"/>
              <a:t>Ahogy a nevében is benne van, a kérdéssel együtt szinte a választ is „beleszuggeráljuk” a másikba. Erre szokták mondani, hogy a „szájába adja a választ”. Általában akkor alkalmazzuk, ha egyetlen feleletet akarunk csak hallani a kérdésünkre. Ezeknek a kérdéseknek pszichológiai hatása van, hiszen feltesszük őket, tehát a másik úgy érezheti, hogy nem hagyjuk figyelmen kívül az ő döntését/véleményét sem, pedig valójában mi „adjuk a szájába” a választ is.</a:t>
            </a:r>
          </a:p>
          <a:p>
            <a:endParaRPr lang="hu-HU" dirty="0"/>
          </a:p>
        </p:txBody>
      </p:sp>
      <p:sp>
        <p:nvSpPr>
          <p:cNvPr id="3" name="Cím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/>
              <a:t>Szuggesztív kérdés</a:t>
            </a:r>
            <a:br>
              <a:rPr lang="hu-HU" dirty="0"/>
            </a:b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83660932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rtalom helye 1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hu-HU" dirty="0"/>
              <a:t>Például:</a:t>
            </a:r>
          </a:p>
          <a:p>
            <a:endParaRPr lang="hu-HU" dirty="0"/>
          </a:p>
          <a:p>
            <a:r>
              <a:rPr lang="hu-HU" dirty="0"/>
              <a:t>Ugye neked is tetszett film?</a:t>
            </a:r>
          </a:p>
          <a:p>
            <a:endParaRPr lang="hu-HU" dirty="0"/>
          </a:p>
          <a:p>
            <a:r>
              <a:rPr lang="hu-HU" dirty="0"/>
              <a:t>Ugye szerinted is jó ez a könyv?</a:t>
            </a:r>
          </a:p>
          <a:p>
            <a:endParaRPr lang="hu-HU" dirty="0"/>
          </a:p>
          <a:p>
            <a:r>
              <a:rPr lang="hu-HU" dirty="0"/>
              <a:t>Igaz, neked is tetszik az új ruhám?</a:t>
            </a:r>
          </a:p>
          <a:p>
            <a:endParaRPr lang="hu-HU" dirty="0"/>
          </a:p>
          <a:p>
            <a:r>
              <a:rPr lang="hu-HU" dirty="0"/>
              <a:t>Hát nem nagyszerű, hogy megyünk síelni?</a:t>
            </a:r>
          </a:p>
          <a:p>
            <a:endParaRPr lang="hu-HU" dirty="0"/>
          </a:p>
          <a:p>
            <a:r>
              <a:rPr lang="hu-HU" dirty="0"/>
              <a:t>Hát nem csodálatos ez a darab?</a:t>
            </a:r>
          </a:p>
          <a:p>
            <a:endParaRPr lang="hu-HU" dirty="0"/>
          </a:p>
          <a:p>
            <a:r>
              <a:rPr lang="hu-HU" dirty="0"/>
              <a:t>Ezekre a kérdésekre ritkán kapunk olyan feleletet, amelyet nem várunk. Olyan, mintha egyszerűen nem lenne lehetőség rájuk mást válaszolni.</a:t>
            </a:r>
          </a:p>
          <a:p>
            <a:endParaRPr lang="hu-HU" dirty="0"/>
          </a:p>
        </p:txBody>
      </p:sp>
      <p:sp>
        <p:nvSpPr>
          <p:cNvPr id="3" name="Cím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16169673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rtalom helye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u-HU" dirty="0"/>
              <a:t>Gyakran alkalmazzuk a munkánk során. Feltételezzük, hogy a beszélgetőpartnerünk már eldöntött valamit, és megkérdezzük, hogy ebben az esetben mit tenne. Ezekkel a feltételezett kérdésekkel a döntések meghozatalát segíthetjük elő, gyorsíthatjuk meg. Ügyfelünk továbbá egy idő után úgy fogja érezni, hogy már nem is feltételes a kérdéses dolog, mert úgy fog tűnni, mintha már tényleg döntött volna róla.</a:t>
            </a:r>
          </a:p>
          <a:p>
            <a:endParaRPr lang="hu-HU" dirty="0"/>
          </a:p>
        </p:txBody>
      </p:sp>
      <p:sp>
        <p:nvSpPr>
          <p:cNvPr id="3" name="Cím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/>
              <a:t>Hipotetikus kérdés</a:t>
            </a:r>
            <a:br>
              <a:rPr lang="hu-HU" dirty="0"/>
            </a:b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55893553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rtalom helye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hu-HU" dirty="0"/>
              <a:t>Nézzünk meg néhány ilyen kérdéstípust:</a:t>
            </a:r>
          </a:p>
          <a:p>
            <a:endParaRPr lang="hu-HU" dirty="0"/>
          </a:p>
          <a:p>
            <a:r>
              <a:rPr lang="hu-HU" dirty="0"/>
              <a:t>Amennyiben úgy döntesz, hogy menjünk moziba, melyik nap lenne jó neked?</a:t>
            </a:r>
          </a:p>
          <a:p>
            <a:endParaRPr lang="hu-HU" dirty="0"/>
          </a:p>
          <a:p>
            <a:r>
              <a:rPr lang="hu-HU" dirty="0"/>
              <a:t>Akkor, ha Ön biztosabbnak látná a munkahelyét, megkötné ezt a szerződést?</a:t>
            </a:r>
          </a:p>
          <a:p>
            <a:endParaRPr lang="hu-HU" dirty="0"/>
          </a:p>
          <a:p>
            <a:r>
              <a:rPr lang="hu-HU" dirty="0"/>
              <a:t>Feltételezve, hogy az infláció nem lesz magasabb, mint öt százalék, tudná vállalni az értékkövetést?</a:t>
            </a:r>
          </a:p>
          <a:p>
            <a:endParaRPr lang="hu-HU" dirty="0"/>
          </a:p>
        </p:txBody>
      </p:sp>
      <p:sp>
        <p:nvSpPr>
          <p:cNvPr id="3" name="Cím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1008887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hu-HU" dirty="0"/>
              <a:t>magasabb szintű gondolkodás serkentése</a:t>
            </a:r>
          </a:p>
          <a:p>
            <a:endParaRPr lang="hu-HU" dirty="0"/>
          </a:p>
          <a:p>
            <a:r>
              <a:rPr lang="hu-HU" dirty="0"/>
              <a:t>megértés, ismeretek és készségek ellenőrzése</a:t>
            </a:r>
          </a:p>
          <a:p>
            <a:endParaRPr lang="hu-HU" dirty="0"/>
          </a:p>
          <a:p>
            <a:r>
              <a:rPr lang="hu-HU" dirty="0"/>
              <a:t>figyelem feladatra irányítása</a:t>
            </a:r>
          </a:p>
          <a:p>
            <a:endParaRPr lang="hu-HU" dirty="0"/>
          </a:p>
          <a:p>
            <a:r>
              <a:rPr lang="hu-HU" dirty="0"/>
              <a:t>Hallottak áttekintése, pontosítása, felidézése, megerősítése</a:t>
            </a:r>
          </a:p>
          <a:p>
            <a:endParaRPr lang="hu-HU" dirty="0"/>
          </a:p>
          <a:p>
            <a:r>
              <a:rPr lang="hu-HU" dirty="0"/>
              <a:t>szervezés, csendesítés, figyelem előadóra, partnerre irányítása</a:t>
            </a:r>
          </a:p>
          <a:p>
            <a:endParaRPr lang="hu-HU" dirty="0"/>
          </a:p>
        </p:txBody>
      </p:sp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hu-HU" dirty="0">
                <a:latin typeface="Calibri"/>
                <a:ea typeface="Calibri"/>
                <a:cs typeface="Times New Roman"/>
              </a:rPr>
              <a:t>Kérdezés funkciói:</a:t>
            </a:r>
            <a:endParaRPr lang="hu-HU" dirty="0">
              <a:effectLst/>
              <a:latin typeface="Calibri"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50228549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rtalom helye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/>
              <a:t>Ezt a kérdést akkor alkalmazzuk, ha két, esetleg több lehetőség közül szeretnénk kiválasztani valamit, vagy ha célirányosan akarunk kérdezni. A kérdésben benne foglaltatnak a rá adható válaszok is, a felelőnek csak ki kell választatnia, hogy melyikkel válaszol.</a:t>
            </a:r>
          </a:p>
          <a:p>
            <a:endParaRPr lang="hu-HU" dirty="0"/>
          </a:p>
        </p:txBody>
      </p:sp>
      <p:sp>
        <p:nvSpPr>
          <p:cNvPr id="3" name="Cím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Alternatív kérdés</a:t>
            </a:r>
          </a:p>
        </p:txBody>
      </p:sp>
    </p:spTree>
    <p:extLst>
      <p:ext uri="{BB962C8B-B14F-4D97-AF65-F5344CB8AC3E}">
        <p14:creationId xmlns:p14="http://schemas.microsoft.com/office/powerpoint/2010/main" val="164751179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rtalom helye 1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hu-HU" dirty="0"/>
              <a:t>Például:</a:t>
            </a:r>
          </a:p>
          <a:p>
            <a:endParaRPr lang="hu-HU" dirty="0"/>
          </a:p>
          <a:p>
            <a:r>
              <a:rPr lang="hu-HU" dirty="0"/>
              <a:t>Neked a bordó vagy a kék ruhám tetszik jobban?</a:t>
            </a:r>
          </a:p>
          <a:p>
            <a:endParaRPr lang="hu-HU" dirty="0"/>
          </a:p>
          <a:p>
            <a:r>
              <a:rPr lang="hu-HU" dirty="0"/>
              <a:t>Moziba vagy színházba menjünk ma este?</a:t>
            </a:r>
          </a:p>
          <a:p>
            <a:endParaRPr lang="hu-HU" dirty="0"/>
          </a:p>
          <a:p>
            <a:r>
              <a:rPr lang="hu-HU" dirty="0"/>
              <a:t>A kutyákat vagy a macskákat kedveled jobban?</a:t>
            </a:r>
          </a:p>
          <a:p>
            <a:endParaRPr lang="hu-HU" dirty="0"/>
          </a:p>
          <a:p>
            <a:r>
              <a:rPr lang="hu-HU" dirty="0"/>
              <a:t>Egy vagy több kedvezményezettet kíván megjelölni?</a:t>
            </a:r>
          </a:p>
          <a:p>
            <a:endParaRPr lang="hu-HU" dirty="0"/>
          </a:p>
          <a:p>
            <a:r>
              <a:rPr lang="hu-HU" dirty="0"/>
              <a:t>Tulajdonképpen két vagy több állításunk közül szeretnénk kiválasztatni a másiknak is megfelelőt, de szubjektív válaszadási lehetőséget nem kínálunk fel.</a:t>
            </a:r>
          </a:p>
          <a:p>
            <a:endParaRPr lang="hu-HU" dirty="0"/>
          </a:p>
        </p:txBody>
      </p:sp>
      <p:sp>
        <p:nvSpPr>
          <p:cNvPr id="3" name="Cím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11585559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rtalom helye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u-HU" dirty="0"/>
              <a:t>Ez az a kérdéstípus, melynek segítségével elkerülhetnénk egy csomó konfliktust, amely abból adódik, hogy úgymond „elbeszélünk egymás mellett”, mert nem akarunk kérdezni, nehogy ostobának tűnjünk. Pedig az igazán okos ember kérdez a legtöbbet. A tükröző kérdés lényege, hogy az addig hallottakat összefoglalva kérdésbe tömörítjük, hogy jól értettük-e, amit a másik mondott. Mintegy megerősítést keresünk.</a:t>
            </a:r>
          </a:p>
          <a:p>
            <a:endParaRPr lang="hu-HU" dirty="0"/>
          </a:p>
        </p:txBody>
      </p:sp>
      <p:sp>
        <p:nvSpPr>
          <p:cNvPr id="3" name="Cím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Tükröző kérdés</a:t>
            </a:r>
          </a:p>
        </p:txBody>
      </p:sp>
    </p:spTree>
    <p:extLst>
      <p:ext uri="{BB962C8B-B14F-4D97-AF65-F5344CB8AC3E}">
        <p14:creationId xmlns:p14="http://schemas.microsoft.com/office/powerpoint/2010/main" val="225701671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rtalom helye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hu-HU" dirty="0"/>
              <a:t>A tükröző kérdést is lebonthatjuk két részre. Az első az igazi tükrözés, ahol az „eszerint” fordulatot követően szó szerint elismételjük a másik által mondottakat. A második az összefoglalás, ahol az „amennyiben jól értem, Ön...” típusú felvezetés után átfogalmazva adjuk vissza a lényeget. A tükröző kérdések amellett, hogy megerősíthetnek bennünket abban, hogy jól értjük, amit a másik mond, vagy ellenkezőleg, rávilágíthatnak arra, hogy nem jól értettük, amit mondott, azt a célt is szolgálják, hogy a másik érezheti belőle: odafigyelünk a mondanivalójára, hiszen a kérdésünkben legtöbbször az addig elhangzottakat is össze kell hogy foglaljuk.</a:t>
            </a:r>
          </a:p>
        </p:txBody>
      </p:sp>
      <p:sp>
        <p:nvSpPr>
          <p:cNvPr id="3" name="Cím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53557780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rtalom helye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u-HU" dirty="0"/>
              <a:t>a beszélgetés irányítása, információnyerés. </a:t>
            </a:r>
          </a:p>
        </p:txBody>
      </p:sp>
      <p:sp>
        <p:nvSpPr>
          <p:cNvPr id="3" name="Cím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/>
              <a:t>A céltudatos kérdező technika fő célja: </a:t>
            </a:r>
          </a:p>
        </p:txBody>
      </p:sp>
    </p:spTree>
    <p:extLst>
      <p:ext uri="{BB962C8B-B14F-4D97-AF65-F5344CB8AC3E}">
        <p14:creationId xmlns:p14="http://schemas.microsoft.com/office/powerpoint/2010/main" val="160617335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rtalom helye 1"/>
          <p:cNvSpPr>
            <a:spLocks noGrp="1"/>
          </p:cNvSpPr>
          <p:nvPr>
            <p:ph idx="1"/>
          </p:nvPr>
        </p:nvSpPr>
        <p:spPr>
          <a:xfrm>
            <a:off x="872067" y="1628800"/>
            <a:ext cx="7408333" cy="4497363"/>
          </a:xfrm>
        </p:spPr>
        <p:txBody>
          <a:bodyPr>
            <a:normAutofit fontScale="85000" lnSpcReduction="10000"/>
          </a:bodyPr>
          <a:lstStyle/>
          <a:p>
            <a:r>
              <a:rPr lang="hu-HU" dirty="0"/>
              <a:t>• 1. Feltáró kérdés – „megkérdezhetném, hogy ……?” • </a:t>
            </a:r>
          </a:p>
          <a:p>
            <a:r>
              <a:rPr lang="hu-HU" dirty="0"/>
              <a:t>2. Ellenőrző kérdés „Igaz, hogy …?” •</a:t>
            </a:r>
          </a:p>
          <a:p>
            <a:r>
              <a:rPr lang="hu-HU" dirty="0"/>
              <a:t> 3. Alternatív kérdés „Ezt, vagy azt választaná..? </a:t>
            </a:r>
          </a:p>
          <a:p>
            <a:r>
              <a:rPr lang="hu-HU" dirty="0"/>
              <a:t>• 4. Szuggesztív kérdés Pozitív választ hívunk elő a partnerből </a:t>
            </a:r>
          </a:p>
          <a:p>
            <a:r>
              <a:rPr lang="hu-HU" dirty="0"/>
              <a:t>• 5. Antitézisek, ellentétes állítások A partnert vallomásra késztetése </a:t>
            </a:r>
          </a:p>
          <a:p>
            <a:r>
              <a:rPr lang="hu-HU" dirty="0"/>
              <a:t>• 6. Igazoló kérdés A vevő beleegyezését kell kivívni </a:t>
            </a:r>
          </a:p>
          <a:p>
            <a:r>
              <a:rPr lang="hu-HU" dirty="0"/>
              <a:t>• 7. Tapogatózó kérdés. …. hogy célirányosan tudjuk kérdezni</a:t>
            </a:r>
          </a:p>
          <a:p>
            <a:r>
              <a:rPr lang="hu-HU" dirty="0"/>
              <a:t> • 8. Ingerlő kérdés. ….hiába való kapcsolatteremtéskor </a:t>
            </a:r>
          </a:p>
          <a:p>
            <a:r>
              <a:rPr lang="hu-HU" dirty="0"/>
              <a:t>• 9. Igent-gyűjtő kérdés …. Célunk pozitív irányba való terelés </a:t>
            </a:r>
          </a:p>
          <a:p>
            <a:r>
              <a:rPr lang="hu-HU" dirty="0"/>
              <a:t>• 10. Személyes kérdés … tekintettel jó kapcsolatunkra, megkérdezném </a:t>
            </a:r>
          </a:p>
          <a:p>
            <a:r>
              <a:rPr lang="hu-HU" dirty="0"/>
              <a:t>• 11. Lezáró kérdések „ egyetért a javaslatunkkal…?</a:t>
            </a:r>
          </a:p>
          <a:p>
            <a:endParaRPr lang="hu-HU" dirty="0"/>
          </a:p>
        </p:txBody>
      </p:sp>
      <p:sp>
        <p:nvSpPr>
          <p:cNvPr id="3" name="Cím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Egyéb kérdésfeltevés típusok: </a:t>
            </a:r>
          </a:p>
        </p:txBody>
      </p:sp>
    </p:spTree>
    <p:extLst>
      <p:ext uri="{BB962C8B-B14F-4D97-AF65-F5344CB8AC3E}">
        <p14:creationId xmlns:p14="http://schemas.microsoft.com/office/powerpoint/2010/main" val="1482997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rtalom helye 1"/>
          <p:cNvSpPr>
            <a:spLocks noGrp="1"/>
          </p:cNvSpPr>
          <p:nvPr>
            <p:ph idx="1"/>
          </p:nvPr>
        </p:nvSpPr>
        <p:spPr>
          <a:xfrm>
            <a:off x="872067" y="1700808"/>
            <a:ext cx="7408333" cy="4425355"/>
          </a:xfrm>
        </p:spPr>
        <p:txBody>
          <a:bodyPr>
            <a:normAutofit fontScale="92500"/>
          </a:bodyPr>
          <a:lstStyle/>
          <a:p>
            <a:r>
              <a:rPr lang="hu-HU" dirty="0"/>
              <a:t>• A kérdezés technikája a tárgyalás alfája és </a:t>
            </a:r>
            <a:r>
              <a:rPr lang="hu-HU" dirty="0" err="1"/>
              <a:t>omegája</a:t>
            </a:r>
            <a:r>
              <a:rPr lang="hu-HU" dirty="0"/>
              <a:t>. </a:t>
            </a:r>
          </a:p>
          <a:p>
            <a:r>
              <a:rPr lang="hu-HU" dirty="0"/>
              <a:t>• Aki kérdez, aktivizálja a partnerét, </a:t>
            </a:r>
          </a:p>
          <a:p>
            <a:r>
              <a:rPr lang="hu-HU" dirty="0"/>
              <a:t>• Ügyes kérdésekkel kényes szituációkat is ki lehet védeni. </a:t>
            </a:r>
          </a:p>
          <a:p>
            <a:r>
              <a:rPr lang="hu-HU" dirty="0"/>
              <a:t>• Az emocionális partnereket kérdésekkel tárgyilagossá tehetjük. </a:t>
            </a:r>
          </a:p>
          <a:p>
            <a:r>
              <a:rPr lang="hu-HU" dirty="0"/>
              <a:t>• Aki kérdez, az elkerüli az üresjáratot és időt nyer. </a:t>
            </a:r>
          </a:p>
          <a:p>
            <a:r>
              <a:rPr lang="hu-HU" dirty="0"/>
              <a:t>• Aki kérdez, elkerüli annak veszélyét, hogy közvetlenül ellentmondjanak neki. </a:t>
            </a:r>
          </a:p>
          <a:p>
            <a:r>
              <a:rPr lang="hu-HU" dirty="0"/>
              <a:t>• A kérdésekkel kimozdíthatjuk a másikat a hallgatásból. </a:t>
            </a:r>
          </a:p>
          <a:p>
            <a:r>
              <a:rPr lang="hu-HU" dirty="0"/>
              <a:t>• Ügyes kérdésekkel ötleteket lehet eladni.</a:t>
            </a:r>
          </a:p>
        </p:txBody>
      </p:sp>
      <p:sp>
        <p:nvSpPr>
          <p:cNvPr id="3" name="Cím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Miért hasznos kérdezni? </a:t>
            </a:r>
          </a:p>
        </p:txBody>
      </p:sp>
    </p:spTree>
    <p:extLst>
      <p:ext uri="{BB962C8B-B14F-4D97-AF65-F5344CB8AC3E}">
        <p14:creationId xmlns:p14="http://schemas.microsoft.com/office/powerpoint/2010/main" val="198831566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rtalom helye 1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hu-HU" dirty="0"/>
              <a:t>A kérdezés legyen pontos, világos, rövid és egyértelmű!</a:t>
            </a:r>
          </a:p>
          <a:p>
            <a:endParaRPr lang="hu-HU" dirty="0"/>
          </a:p>
          <a:p>
            <a:r>
              <a:rPr lang="hu-HU" dirty="0"/>
              <a:t>Feleljen meg a résztvevők előzetes ismereteinek, élettapasztalataiknak!</a:t>
            </a:r>
          </a:p>
          <a:p>
            <a:endParaRPr lang="hu-HU" dirty="0"/>
          </a:p>
          <a:p>
            <a:r>
              <a:rPr lang="hu-HU" dirty="0"/>
              <a:t>A kérdések az egész hallgatóságnak szóljanak, legyenek gondolkodtató jellegűek és csak ritkán, alapos okkal tegyünk fel emlékeztető, fogalmak, szabályok felidézésére vonatkozó kérdéseket.</a:t>
            </a:r>
          </a:p>
          <a:p>
            <a:endParaRPr lang="hu-HU" dirty="0"/>
          </a:p>
          <a:p>
            <a:r>
              <a:rPr lang="hu-HU" dirty="0"/>
              <a:t>Adjon elég időt a gondolkodásra, a válaszmegadással várja meg, amíg a résztvevők többségének van már válasza.</a:t>
            </a:r>
          </a:p>
          <a:p>
            <a:endParaRPr lang="hu-HU" dirty="0"/>
          </a:p>
          <a:p>
            <a:r>
              <a:rPr lang="hu-HU" dirty="0"/>
              <a:t>A válaszok elhangzásakor legyen tapintatos, bátorító, emelje ki a pozitív elemeket, a továbbfejlesztő válaszmegoldásokat, a nem megfelelő válaszok esetén rávezető kérdésekkel segítsen. A negatív értékelés minden formája kerülendő (elmarasztalás, cinikus megjegyzések, inszinuáció stb.).</a:t>
            </a:r>
          </a:p>
          <a:p>
            <a:endParaRPr lang="hu-HU" dirty="0"/>
          </a:p>
        </p:txBody>
      </p:sp>
      <p:sp>
        <p:nvSpPr>
          <p:cNvPr id="3" name="Cím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A jó kérdezés jellemzői</a:t>
            </a:r>
          </a:p>
        </p:txBody>
      </p:sp>
    </p:spTree>
    <p:extLst>
      <p:ext uri="{BB962C8B-B14F-4D97-AF65-F5344CB8AC3E}">
        <p14:creationId xmlns:p14="http://schemas.microsoft.com/office/powerpoint/2010/main" val="197187107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rtalom helye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hu-HU" dirty="0"/>
              <a:t>Ne tegyünk fel szuggesztív és eldöntendő kérdéseket!</a:t>
            </a:r>
          </a:p>
          <a:p>
            <a:endParaRPr lang="hu-HU" dirty="0"/>
          </a:p>
          <a:p>
            <a:r>
              <a:rPr lang="hu-HU" dirty="0"/>
              <a:t>Ne ismételjük, és ne fogalmazzuk újra kérdéseinket!</a:t>
            </a:r>
          </a:p>
          <a:p>
            <a:endParaRPr lang="hu-HU" dirty="0"/>
          </a:p>
          <a:p>
            <a:r>
              <a:rPr lang="hu-HU" dirty="0"/>
              <a:t>Ne válaszoljuk meg saját kérdéseinket!</a:t>
            </a:r>
          </a:p>
          <a:p>
            <a:endParaRPr lang="hu-HU" dirty="0"/>
          </a:p>
          <a:p>
            <a:r>
              <a:rPr lang="hu-HU" dirty="0"/>
              <a:t>Ne ismételjük meg a résztvevők válaszait!</a:t>
            </a:r>
          </a:p>
          <a:p>
            <a:endParaRPr lang="hu-HU" dirty="0"/>
          </a:p>
          <a:p>
            <a:r>
              <a:rPr lang="hu-HU" dirty="0"/>
              <a:t>Nem helyes ha a résztvevők számára kiszámíthatatlan, hogy mikor várható egy kérdés, hogy mennyi ideig tart a kérdés-felelet játék, mikor folytatódik az előadás.</a:t>
            </a:r>
          </a:p>
          <a:p>
            <a:endParaRPr lang="hu-HU" dirty="0"/>
          </a:p>
        </p:txBody>
      </p:sp>
      <p:sp>
        <p:nvSpPr>
          <p:cNvPr id="3" name="Cím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u-HU" sz="2700" dirty="0"/>
              <a:t>Kerüljük az alábbi kérdezési eljárásokat</a:t>
            </a:r>
            <a:br>
              <a:rPr lang="hu-HU" dirty="0"/>
            </a:b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421985642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rtalom helye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hu-HU" dirty="0"/>
          </a:p>
          <a:p>
            <a:r>
              <a:rPr lang="hu-HU" dirty="0"/>
              <a:t>A „hallgatás”: a feltett kérdésre a hallgatók némasággal válaszolnak.</a:t>
            </a:r>
          </a:p>
          <a:p>
            <a:endParaRPr lang="hu-HU" dirty="0"/>
          </a:p>
          <a:p>
            <a:r>
              <a:rPr lang="hu-HU" dirty="0"/>
              <a:t>Az „elkalandozás” problémája: A résztvevők hozzászólásai elterelik a témát az előkészített előadás váztól, vagy pedig olyan kérdéseket érintenek, amelyeket csak egy későbbi szakaszra tervezett az előadó.</a:t>
            </a:r>
          </a:p>
          <a:p>
            <a:endParaRPr lang="hu-HU" dirty="0"/>
          </a:p>
        </p:txBody>
      </p:sp>
      <p:sp>
        <p:nvSpPr>
          <p:cNvPr id="3" name="Cím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/>
              <a:t>Problémák:</a:t>
            </a:r>
            <a:br>
              <a:rPr lang="hu-HU" dirty="0"/>
            </a:b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4762222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rtalom helye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/>
              <a:t>Fontos a tervszerűség, előre átgondolás, de lehet spontán is.</a:t>
            </a:r>
          </a:p>
        </p:txBody>
      </p:sp>
      <p:sp>
        <p:nvSpPr>
          <p:cNvPr id="3" name="Cím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Kérdezés folyamata</a:t>
            </a:r>
          </a:p>
        </p:txBody>
      </p:sp>
    </p:spTree>
    <p:extLst>
      <p:ext uri="{BB962C8B-B14F-4D97-AF65-F5344CB8AC3E}">
        <p14:creationId xmlns:p14="http://schemas.microsoft.com/office/powerpoint/2010/main" val="2817210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rtalom helye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u-HU" dirty="0"/>
              <a:t>Befejezésül pedig annyit, mindig tartsuk észben, hogy kérdéssel nemcsak kérdezni, hanem közölni, felszólítani, töprengeni, meggyőzni, magyarázni is lehet. </a:t>
            </a:r>
          </a:p>
          <a:p>
            <a:r>
              <a:rPr lang="hu-HU" dirty="0"/>
              <a:t>A jó kérdés értékes lehet. Képes a tudásszint felmérésére, a hiányosságok felderítésére, aktivizál, fejlődik a nyelvi kultúra, s ami nagyon lényeges, hogy erősíti a személyes kapcsolatot.</a:t>
            </a:r>
          </a:p>
          <a:p>
            <a:endParaRPr lang="hu-HU" dirty="0"/>
          </a:p>
        </p:txBody>
      </p:sp>
      <p:sp>
        <p:nvSpPr>
          <p:cNvPr id="3" name="Cím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/>
              <a:t>Befejezés</a:t>
            </a:r>
            <a:br>
              <a:rPr lang="hu-HU" dirty="0"/>
            </a:b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882924914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rtalom helye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hu-HU" dirty="0"/>
              <a:t>Nem mindenki ugyanolyan ügyes a kérdezés terén. Számos hibába beleesünk, amikor kérdezünk, vagy nem vesszük észre, hogy létfontosságú lenne folytatni a kérdezést. Ráadásul úgy is követhetünk el hibákat, hogy észre sem vesszük. Mások ugyanakkor nagyon is észreveszik.</a:t>
            </a:r>
          </a:p>
        </p:txBody>
      </p:sp>
      <p:sp>
        <p:nvSpPr>
          <p:cNvPr id="3" name="Cím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Melyek a tipikus hibák?</a:t>
            </a:r>
          </a:p>
        </p:txBody>
      </p:sp>
    </p:spTree>
    <p:extLst>
      <p:ext uri="{BB962C8B-B14F-4D97-AF65-F5344CB8AC3E}">
        <p14:creationId xmlns:p14="http://schemas.microsoft.com/office/powerpoint/2010/main" val="4221479276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rtalom helye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u-HU" dirty="0"/>
          </a:p>
          <a:p>
            <a:pPr algn="just"/>
            <a:r>
              <a:rPr lang="hu-HU" dirty="0"/>
              <a:t>A vezetők ezt a hibát követik el a legesleggyakrabban. A megszokásokat észrevenni is nehéz, nemhogy változtatni rajtuk. A tapasztalt vezetők, különösen azok, akik a múltban nagy sikereket értek el kedvenc kérdéseik bevetésével, valószínűleg még akkor sem változnak, ha tudatában vannak a szokásuknak. </a:t>
            </a:r>
          </a:p>
        </p:txBody>
      </p:sp>
      <p:sp>
        <p:nvSpPr>
          <p:cNvPr id="3" name="Cím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/>
              <a:t>1. Rutinkérdéseket teszünk fel</a:t>
            </a:r>
            <a:br>
              <a:rPr lang="hu-HU" dirty="0"/>
            </a:b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89875153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rtalom helye 1"/>
          <p:cNvSpPr>
            <a:spLocks noGrp="1"/>
          </p:cNvSpPr>
          <p:nvPr>
            <p:ph idx="1"/>
          </p:nvPr>
        </p:nvSpPr>
        <p:spPr>
          <a:xfrm>
            <a:off x="872067" y="1772816"/>
            <a:ext cx="7408333" cy="4353347"/>
          </a:xfrm>
        </p:spPr>
        <p:txBody>
          <a:bodyPr/>
          <a:lstStyle/>
          <a:p>
            <a:pPr marL="0" indent="0" algn="just">
              <a:buNone/>
            </a:pPr>
            <a:r>
              <a:rPr lang="hu-HU" dirty="0"/>
              <a:t>Miből derül ki, hogy rutinkérdéseket teszünk fel? Nézzünk magunkba, de még jobb, ha megkérdezzük a munkatársainkat. Ha környezetünk a legtöbb esetben előre kitalálja, hogy mit fogunk kérdezni, akkor bizony a megszokás rabjai vagyunk. Ez nem feltétlenül rossz szokás, viszont abban biztosak lehetünk, hogy van még mit javítani a hatékonyságunkon, és a vállalkozásunknak javára válik, ha új kérdésekkel bővítjük repertoárunkat.</a:t>
            </a:r>
          </a:p>
        </p:txBody>
      </p:sp>
      <p:sp>
        <p:nvSpPr>
          <p:cNvPr id="3" name="Cím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340811678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rtalom helye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/>
              <a:t>1. Gondolkodás nélkül pontokba tudjuk szedni kedvenc kérdéseinket. </a:t>
            </a:r>
          </a:p>
          <a:p>
            <a:r>
              <a:rPr lang="hu-HU" dirty="0"/>
              <a:t>2. Nem tudjuk felvenni a korábbi beszélgetések fonalát. </a:t>
            </a:r>
          </a:p>
          <a:p>
            <a:r>
              <a:rPr lang="hu-HU" dirty="0"/>
              <a:t>3. Újra meg újra meglepődünk, milyen könnyen rávágják az emberek a választ kérdéseinkre.</a:t>
            </a:r>
          </a:p>
        </p:txBody>
      </p:sp>
      <p:sp>
        <p:nvSpPr>
          <p:cNvPr id="3" name="Cím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/>
              <a:t>Biztos jelek arra vonatkozóan, hogy rutinkérdéseket teszünk fel: </a:t>
            </a:r>
          </a:p>
        </p:txBody>
      </p:sp>
    </p:spTree>
    <p:extLst>
      <p:ext uri="{BB962C8B-B14F-4D97-AF65-F5344CB8AC3E}">
        <p14:creationId xmlns:p14="http://schemas.microsoft.com/office/powerpoint/2010/main" val="875914019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rtalom helye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hu-HU" dirty="0"/>
              <a:t>Ha azt tapasztaljuk, hogy beszélgetőtársaink állandóan magyarázatot kérnek a kérdéseinkre, akkor valószínűleg az a gond, hogy nem adjuk meg a szükséges hátteret. </a:t>
            </a:r>
          </a:p>
        </p:txBody>
      </p:sp>
      <p:sp>
        <p:nvSpPr>
          <p:cNvPr id="3" name="Cím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/>
              <a:t>2. Nem adjuk meg a kérdés hátterét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854645585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rtalom helye 1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hu-HU" dirty="0"/>
              <a:t>1. A beszélgetőtársunk megkérdi: „Hogy érted?” </a:t>
            </a:r>
          </a:p>
          <a:p>
            <a:r>
              <a:rPr lang="hu-HU" dirty="0"/>
              <a:t>2. A beszélgetőtársunk nem biztos abban, hogyan válaszoljon. </a:t>
            </a:r>
          </a:p>
          <a:p>
            <a:r>
              <a:rPr lang="hu-HU" dirty="0"/>
              <a:t>3. Úgy tűnik, az emberek mindig félreértik a kérdésünket. </a:t>
            </a:r>
          </a:p>
          <a:p>
            <a:r>
              <a:rPr lang="hu-HU" dirty="0"/>
              <a:t>4 Az e-mail postafiókunkat elárasztják olyan információk, amelyeket (szerintünk) soha nem kértünk. </a:t>
            </a:r>
          </a:p>
          <a:p>
            <a:r>
              <a:rPr lang="hu-HU" dirty="0"/>
              <a:t>5. Valaki „tolmácsolja” a kérdésünket: „Szerintem XY.. azt akarta kérdezni, hogy…”</a:t>
            </a:r>
          </a:p>
        </p:txBody>
      </p:sp>
      <p:sp>
        <p:nvSpPr>
          <p:cNvPr id="3" name="Cím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A kérdés háttere hiányzik, ha: 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945290313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rtalom helye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hu-HU" dirty="0"/>
              <a:t>Néha a kérdésben benne rejlik maga a válasz is. Ez lehet szándékos, de csak akkor javasolt beleszőni a választ a kérdésbe, ha mindenképp az adott választ akarjuk hallani, és ha nem akarunk semmit megtudni a beszélgetésből. Próbáljuk beleszőni kérdéseinkbe a kívánt választ, és igyekszik munkatársaink szájába adni a megfelelő szavakat.</a:t>
            </a:r>
          </a:p>
        </p:txBody>
      </p:sp>
      <p:sp>
        <p:nvSpPr>
          <p:cNvPr id="3" name="Cím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/>
              <a:t>3. A kérdésbe beleszőjük a választ is</a:t>
            </a:r>
          </a:p>
        </p:txBody>
      </p:sp>
    </p:spTree>
    <p:extLst>
      <p:ext uri="{BB962C8B-B14F-4D97-AF65-F5344CB8AC3E}">
        <p14:creationId xmlns:p14="http://schemas.microsoft.com/office/powerpoint/2010/main" val="1754060112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rtalom helye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/>
              <a:t>1. A megkérdezettek mindig pontosan azt a választ adják, amire számítottunk. </a:t>
            </a:r>
          </a:p>
          <a:p>
            <a:r>
              <a:rPr lang="hu-HU" dirty="0"/>
              <a:t>2. A megkérdezettek a kérdés szavaival válaszolnak.</a:t>
            </a:r>
          </a:p>
          <a:p>
            <a:r>
              <a:rPr lang="hu-HU" dirty="0"/>
              <a:t> 3. A fő kérdést az alábbi utókérdések követik: „Ugye?” „Igaz?” „Nem igaz?”</a:t>
            </a:r>
          </a:p>
        </p:txBody>
      </p:sp>
      <p:sp>
        <p:nvSpPr>
          <p:cNvPr id="3" name="Cím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Ügyeljünk az alábbi intő jelekre: </a:t>
            </a:r>
          </a:p>
        </p:txBody>
      </p:sp>
    </p:spTree>
    <p:extLst>
      <p:ext uri="{BB962C8B-B14F-4D97-AF65-F5344CB8AC3E}">
        <p14:creationId xmlns:p14="http://schemas.microsoft.com/office/powerpoint/2010/main" val="1660875976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rtalom helye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hu-HU" dirty="0"/>
              <a:t>Az is okozhat galibát, ha nem kérdezünk, mert úgy gondoljuk, nem megfelelő az idő a kérdezésre, vagy úgy érezzük, hogy biztosan mindenki számára nyilvánvaló a kérdés és a válasz, ezért jobb, ha nem kérdezünk, hogy elkerüljük az ostobaság látszatát.</a:t>
            </a:r>
          </a:p>
          <a:p>
            <a:endParaRPr lang="hu-HU" dirty="0"/>
          </a:p>
          <a:p>
            <a:r>
              <a:rPr lang="hu-HU" dirty="0"/>
              <a:t>Ha csak egyetlen tanácsot adhatnánk, akkor az az lenne, hogy mindig és mindenhol kérdezzünk, amikor és ahol alkalmasnak tűnik. Csak így tudunk tanulni, fejlődni, és a szervezet többi tagját is erre késztetni.</a:t>
            </a:r>
          </a:p>
        </p:txBody>
      </p:sp>
      <p:sp>
        <p:nvSpPr>
          <p:cNvPr id="3" name="Cím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Nem kérdezünk</a:t>
            </a:r>
          </a:p>
        </p:txBody>
      </p:sp>
    </p:spTree>
    <p:extLst>
      <p:ext uri="{BB962C8B-B14F-4D97-AF65-F5344CB8AC3E}">
        <p14:creationId xmlns:p14="http://schemas.microsoft.com/office/powerpoint/2010/main" val="29952384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rtalom helye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/>
              <a:t>nyitott kérdés,</a:t>
            </a:r>
          </a:p>
          <a:p>
            <a:endParaRPr lang="hu-HU" dirty="0"/>
          </a:p>
          <a:p>
            <a:r>
              <a:rPr lang="hu-HU" dirty="0"/>
              <a:t>zárt (eldöntendő) kérdés,</a:t>
            </a:r>
          </a:p>
          <a:p>
            <a:endParaRPr lang="hu-HU" dirty="0"/>
          </a:p>
          <a:p>
            <a:r>
              <a:rPr lang="hu-HU" dirty="0"/>
              <a:t>pontosító kérdés,</a:t>
            </a:r>
          </a:p>
          <a:p>
            <a:endParaRPr lang="hu-HU" dirty="0"/>
          </a:p>
          <a:p>
            <a:r>
              <a:rPr lang="hu-HU" dirty="0"/>
              <a:t>alternatív kérdés.</a:t>
            </a:r>
          </a:p>
          <a:p>
            <a:endParaRPr lang="hu-HU" dirty="0"/>
          </a:p>
        </p:txBody>
      </p:sp>
      <p:sp>
        <p:nvSpPr>
          <p:cNvPr id="3" name="Cím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A kérdések típusai:</a:t>
            </a:r>
          </a:p>
        </p:txBody>
      </p:sp>
    </p:spTree>
    <p:extLst>
      <p:ext uri="{BB962C8B-B14F-4D97-AF65-F5344CB8AC3E}">
        <p14:creationId xmlns:p14="http://schemas.microsoft.com/office/powerpoint/2010/main" val="3602371947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rtalom helye 1"/>
          <p:cNvSpPr>
            <a:spLocks noGrp="1"/>
          </p:cNvSpPr>
          <p:nvPr>
            <p:ph idx="1"/>
          </p:nvPr>
        </p:nvSpPr>
        <p:spPr>
          <a:xfrm>
            <a:off x="872067" y="2204864"/>
            <a:ext cx="7408333" cy="3921299"/>
          </a:xfrm>
        </p:spPr>
        <p:txBody>
          <a:bodyPr>
            <a:normAutofit fontScale="92500" lnSpcReduction="10000"/>
          </a:bodyPr>
          <a:lstStyle/>
          <a:p>
            <a:r>
              <a:rPr lang="hu-HU" dirty="0"/>
              <a:t>Beszéljünk nyíltan!</a:t>
            </a:r>
          </a:p>
          <a:p>
            <a:r>
              <a:rPr lang="hu-HU" dirty="0"/>
              <a:t>Teremtsünk szemkontaktust!</a:t>
            </a:r>
          </a:p>
          <a:p>
            <a:r>
              <a:rPr lang="hu-HU" dirty="0"/>
              <a:t>Fogalmazzunk egyszerűen!</a:t>
            </a:r>
          </a:p>
          <a:p>
            <a:r>
              <a:rPr lang="hu-HU" dirty="0"/>
              <a:t>Használjunk egyszerű mondatszerkezetet!</a:t>
            </a:r>
          </a:p>
          <a:p>
            <a:r>
              <a:rPr lang="hu-HU" dirty="0"/>
              <a:t>Legyünk tömörek!</a:t>
            </a:r>
          </a:p>
          <a:p>
            <a:r>
              <a:rPr lang="hu-HU" dirty="0"/>
              <a:t>Koncentráljunk a tárgyra!</a:t>
            </a:r>
          </a:p>
          <a:p>
            <a:r>
              <a:rPr lang="hu-HU" dirty="0"/>
              <a:t>Legyen világos a kérdés célja!</a:t>
            </a:r>
          </a:p>
          <a:p>
            <a:r>
              <a:rPr lang="hu-HU" dirty="0"/>
              <a:t>A kérdés legyen a helyzethez és a személyhez illeszkedő!</a:t>
            </a:r>
          </a:p>
          <a:p>
            <a:r>
              <a:rPr lang="hu-HU" dirty="0"/>
              <a:t>A kérdezés módja tükrözze a szándékunkat!</a:t>
            </a:r>
          </a:p>
          <a:p>
            <a:r>
              <a:rPr lang="hu-HU" dirty="0"/>
              <a:t>Tudnunk kell, mit kezdünk a válasszal!</a:t>
            </a:r>
          </a:p>
        </p:txBody>
      </p:sp>
      <p:sp>
        <p:nvSpPr>
          <p:cNvPr id="3" name="Cím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/>
              <a:t>A kérdezés 10 alapszabálya </a:t>
            </a:r>
            <a:br>
              <a:rPr lang="hu-HU" dirty="0"/>
            </a:b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470406295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rtalom helye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hu-HU" sz="4000"/>
              <a:t>KÖSZÖNÖM </a:t>
            </a:r>
            <a:r>
              <a:rPr lang="hu-HU" sz="4000" dirty="0"/>
              <a:t>A FIGYELMET!</a:t>
            </a:r>
          </a:p>
        </p:txBody>
      </p:sp>
      <p:sp>
        <p:nvSpPr>
          <p:cNvPr id="3" name="Cím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6769528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rtalom helye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u-HU" dirty="0"/>
          </a:p>
          <a:p>
            <a:r>
              <a:rPr lang="hu-HU" dirty="0"/>
              <a:t>szuggesztív kérdést,</a:t>
            </a:r>
          </a:p>
          <a:p>
            <a:endParaRPr lang="hu-HU" dirty="0"/>
          </a:p>
          <a:p>
            <a:r>
              <a:rPr lang="hu-HU" dirty="0"/>
              <a:t>hipotetikus, azaz feltételező kérdést,</a:t>
            </a:r>
          </a:p>
          <a:p>
            <a:endParaRPr lang="hu-HU" dirty="0"/>
          </a:p>
          <a:p>
            <a:r>
              <a:rPr lang="hu-HU" dirty="0"/>
              <a:t>tükröző kérdést.</a:t>
            </a:r>
          </a:p>
          <a:p>
            <a:endParaRPr lang="hu-HU" dirty="0"/>
          </a:p>
        </p:txBody>
      </p:sp>
      <p:sp>
        <p:nvSpPr>
          <p:cNvPr id="3" name="Cím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/>
              <a:t>Megkülönböztethetünk még:</a:t>
            </a:r>
            <a:br>
              <a:rPr lang="hu-HU" dirty="0"/>
            </a:b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1954648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rtalom helye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/>
              <a:t>A mindennapi életben egyik leggyakrabban alkalmazott kérdéstípus. Olyan kérdés, melyre bőven, kifejtően kell/lehet válaszolni.</a:t>
            </a:r>
          </a:p>
          <a:p>
            <a:r>
              <a:rPr lang="hu-HU" dirty="0"/>
              <a:t>A válaszadásban nem szab meg semmilyen </a:t>
            </a:r>
            <a:r>
              <a:rPr lang="hu-HU" dirty="0" err="1"/>
              <a:t>irányvonalat.Pl</a:t>
            </a:r>
            <a:r>
              <a:rPr lang="hu-HU" dirty="0"/>
              <a:t>. „Mi a véleménye…?” „Mit tud mondani a …</a:t>
            </a:r>
            <a:r>
              <a:rPr lang="hu-HU" dirty="0" err="1"/>
              <a:t>-ról</a:t>
            </a:r>
            <a:r>
              <a:rPr lang="hu-HU" dirty="0"/>
              <a:t>?”</a:t>
            </a:r>
          </a:p>
          <a:p>
            <a:endParaRPr lang="hu-HU" dirty="0"/>
          </a:p>
        </p:txBody>
      </p:sp>
      <p:sp>
        <p:nvSpPr>
          <p:cNvPr id="3" name="Cím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Nyitott kérdés</a:t>
            </a:r>
          </a:p>
        </p:txBody>
      </p:sp>
    </p:spTree>
    <p:extLst>
      <p:ext uri="{BB962C8B-B14F-4D97-AF65-F5344CB8AC3E}">
        <p14:creationId xmlns:p14="http://schemas.microsoft.com/office/powerpoint/2010/main" val="35877145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rtalom helye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u-HU" dirty="0"/>
              <a:t>beindít egy beszélgetést,</a:t>
            </a:r>
          </a:p>
          <a:p>
            <a:endParaRPr lang="hu-HU" dirty="0"/>
          </a:p>
          <a:p>
            <a:r>
              <a:rPr lang="hu-HU" dirty="0"/>
              <a:t>beszélteti, „megnyitja” a megkérdezettet,</a:t>
            </a:r>
          </a:p>
          <a:p>
            <a:endParaRPr lang="hu-HU" dirty="0"/>
          </a:p>
          <a:p>
            <a:r>
              <a:rPr lang="hu-HU" dirty="0"/>
              <a:t>sok információt hoz a felszínre.</a:t>
            </a:r>
          </a:p>
          <a:p>
            <a:endParaRPr lang="hu-HU" dirty="0"/>
          </a:p>
        </p:txBody>
      </p:sp>
      <p:sp>
        <p:nvSpPr>
          <p:cNvPr id="3" name="Cím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Előnyei:</a:t>
            </a:r>
          </a:p>
        </p:txBody>
      </p:sp>
    </p:spTree>
    <p:extLst>
      <p:ext uri="{BB962C8B-B14F-4D97-AF65-F5344CB8AC3E}">
        <p14:creationId xmlns:p14="http://schemas.microsoft.com/office/powerpoint/2010/main" val="32088431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rtalom helye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hu-HU" dirty="0"/>
              <a:t>kevésbé irányítható beszélgetés, hosszúra nyúlhat, a beszélgetőtárs eltérően is válaszolhat, kritikát kelthet, váratlan ellenállásba ütközhetünk. Előnyei: Párbeszédes forma, érdeklődést fejez ki, nincs nyomásgyakorlás, bevonja a beszélgetőtársat, nyílt, természetes légkör, bizalmat és szimpátiát kelt, további igények derülhetnek ki, részletesebb információ derülhet ki. </a:t>
            </a:r>
          </a:p>
          <a:p>
            <a:endParaRPr lang="hu-HU" dirty="0"/>
          </a:p>
        </p:txBody>
      </p:sp>
      <p:sp>
        <p:nvSpPr>
          <p:cNvPr id="3" name="Cím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Hátrányai:</a:t>
            </a:r>
          </a:p>
        </p:txBody>
      </p:sp>
    </p:spTree>
    <p:extLst>
      <p:ext uri="{BB962C8B-B14F-4D97-AF65-F5344CB8AC3E}">
        <p14:creationId xmlns:p14="http://schemas.microsoft.com/office/powerpoint/2010/main" val="405919196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rtalom helye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/>
              <a:t>Olyan kérdéstípus, melyre röviden, egy szóval, általában igennel vagy nemmel felelhetünk. Ezt akkor alkalmazzuk, ha olyan kérdésünk van, melyre rövid, egyértelmű választ akarunk kapni. Célirányos kérdés.</a:t>
            </a:r>
          </a:p>
          <a:p>
            <a:endParaRPr lang="hu-HU" dirty="0"/>
          </a:p>
        </p:txBody>
      </p:sp>
      <p:sp>
        <p:nvSpPr>
          <p:cNvPr id="3" name="Cím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/>
              <a:t>Zárt kérdés</a:t>
            </a:r>
            <a:br>
              <a:rPr lang="hu-HU" dirty="0"/>
            </a:b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63031893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Hullám">
  <a:themeElements>
    <a:clrScheme name="Hullám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Hullám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Hullám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0</TotalTime>
  <Words>2058</Words>
  <Application>Microsoft Office PowerPoint</Application>
  <PresentationFormat>Diavetítés a képernyőre (4:3 oldalarány)</PresentationFormat>
  <Paragraphs>194</Paragraphs>
  <Slides>41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4</vt:i4>
      </vt:variant>
      <vt:variant>
        <vt:lpstr>Téma</vt:lpstr>
      </vt:variant>
      <vt:variant>
        <vt:i4>1</vt:i4>
      </vt:variant>
      <vt:variant>
        <vt:lpstr>Diacímek</vt:lpstr>
      </vt:variant>
      <vt:variant>
        <vt:i4>41</vt:i4>
      </vt:variant>
    </vt:vector>
  </HeadingPairs>
  <TitlesOfParts>
    <vt:vector size="46" baseType="lpstr">
      <vt:lpstr>Calibri</vt:lpstr>
      <vt:lpstr>Candara</vt:lpstr>
      <vt:lpstr>Symbol</vt:lpstr>
      <vt:lpstr>Times New Roman</vt:lpstr>
      <vt:lpstr>Hullám</vt:lpstr>
      <vt:lpstr>Kérdezési technikák </vt:lpstr>
      <vt:lpstr>Kérdezés funkciói:</vt:lpstr>
      <vt:lpstr>Kérdezés folyamata</vt:lpstr>
      <vt:lpstr>A kérdések típusai:</vt:lpstr>
      <vt:lpstr>Megkülönböztethetünk még: </vt:lpstr>
      <vt:lpstr>Nyitott kérdés</vt:lpstr>
      <vt:lpstr>Előnyei:</vt:lpstr>
      <vt:lpstr>Hátrányai:</vt:lpstr>
      <vt:lpstr>Zárt kérdés </vt:lpstr>
      <vt:lpstr>Előnyei</vt:lpstr>
      <vt:lpstr>Hátrányai: </vt:lpstr>
      <vt:lpstr>Pontosító kérdés </vt:lpstr>
      <vt:lpstr>Előnyei</vt:lpstr>
      <vt:lpstr>Alternatív kérdés </vt:lpstr>
      <vt:lpstr>Előnyei</vt:lpstr>
      <vt:lpstr>Szuggesztív kérdés </vt:lpstr>
      <vt:lpstr>PowerPoint-bemutató</vt:lpstr>
      <vt:lpstr>Hipotetikus kérdés </vt:lpstr>
      <vt:lpstr>PowerPoint-bemutató</vt:lpstr>
      <vt:lpstr>Alternatív kérdés</vt:lpstr>
      <vt:lpstr>PowerPoint-bemutató</vt:lpstr>
      <vt:lpstr>Tükröző kérdés</vt:lpstr>
      <vt:lpstr>PowerPoint-bemutató</vt:lpstr>
      <vt:lpstr>A céltudatos kérdező technika fő célja: </vt:lpstr>
      <vt:lpstr>Egyéb kérdésfeltevés típusok: </vt:lpstr>
      <vt:lpstr>Miért hasznos kérdezni? </vt:lpstr>
      <vt:lpstr>A jó kérdezés jellemzői</vt:lpstr>
      <vt:lpstr>Kerüljük az alábbi kérdezési eljárásokat </vt:lpstr>
      <vt:lpstr>Problémák: </vt:lpstr>
      <vt:lpstr>Befejezés </vt:lpstr>
      <vt:lpstr>Melyek a tipikus hibák?</vt:lpstr>
      <vt:lpstr>1. Rutinkérdéseket teszünk fel </vt:lpstr>
      <vt:lpstr>PowerPoint-bemutató</vt:lpstr>
      <vt:lpstr>Biztos jelek arra vonatkozóan, hogy rutinkérdéseket teszünk fel: </vt:lpstr>
      <vt:lpstr>2. Nem adjuk meg a kérdés hátterét</vt:lpstr>
      <vt:lpstr>A kérdés háttere hiányzik, ha: </vt:lpstr>
      <vt:lpstr>3. A kérdésbe beleszőjük a választ is</vt:lpstr>
      <vt:lpstr>Ügyeljünk az alábbi intő jelekre: </vt:lpstr>
      <vt:lpstr>Nem kérdezünk</vt:lpstr>
      <vt:lpstr>A kérdezés 10 alapszabálya  </vt:lpstr>
      <vt:lpstr>PowerPoint-bemutató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Kérdezési technikák</dc:title>
  <dc:creator>user</dc:creator>
  <cp:lastModifiedBy>user</cp:lastModifiedBy>
  <cp:revision>12</cp:revision>
  <dcterms:created xsi:type="dcterms:W3CDTF">2020-06-17T09:58:20Z</dcterms:created>
  <dcterms:modified xsi:type="dcterms:W3CDTF">2024-04-30T06:52:37Z</dcterms:modified>
</cp:coreProperties>
</file>